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8" r:id="rId2"/>
    <p:sldId id="260" r:id="rId3"/>
    <p:sldId id="257" r:id="rId4"/>
    <p:sldId id="261" r:id="rId5"/>
    <p:sldId id="320" r:id="rId6"/>
    <p:sldId id="267" r:id="rId7"/>
    <p:sldId id="262" r:id="rId8"/>
    <p:sldId id="268" r:id="rId9"/>
    <p:sldId id="263" r:id="rId10"/>
    <p:sldId id="264" r:id="rId11"/>
    <p:sldId id="284" r:id="rId12"/>
    <p:sldId id="266" r:id="rId13"/>
    <p:sldId id="265" r:id="rId14"/>
    <p:sldId id="316" r:id="rId15"/>
    <p:sldId id="270" r:id="rId16"/>
    <p:sldId id="269" r:id="rId17"/>
    <p:sldId id="273" r:id="rId18"/>
    <p:sldId id="274" r:id="rId19"/>
    <p:sldId id="275" r:id="rId20"/>
    <p:sldId id="276" r:id="rId21"/>
    <p:sldId id="277" r:id="rId22"/>
    <p:sldId id="283" r:id="rId23"/>
    <p:sldId id="280" r:id="rId24"/>
    <p:sldId id="281" r:id="rId25"/>
    <p:sldId id="282" r:id="rId26"/>
    <p:sldId id="309" r:id="rId27"/>
    <p:sldId id="285" r:id="rId28"/>
    <p:sldId id="286" r:id="rId29"/>
    <p:sldId id="287" r:id="rId30"/>
    <p:sldId id="288" r:id="rId31"/>
    <p:sldId id="289" r:id="rId32"/>
    <p:sldId id="310" r:id="rId33"/>
    <p:sldId id="290" r:id="rId34"/>
    <p:sldId id="293" r:id="rId35"/>
    <p:sldId id="294" r:id="rId36"/>
    <p:sldId id="295" r:id="rId37"/>
    <p:sldId id="291" r:id="rId38"/>
    <p:sldId id="296" r:id="rId39"/>
    <p:sldId id="292" r:id="rId40"/>
    <p:sldId id="299" r:id="rId41"/>
    <p:sldId id="300" r:id="rId42"/>
    <p:sldId id="301" r:id="rId43"/>
    <p:sldId id="302" r:id="rId44"/>
    <p:sldId id="303" r:id="rId45"/>
    <p:sldId id="304" r:id="rId46"/>
    <p:sldId id="305" r:id="rId47"/>
    <p:sldId id="307" r:id="rId48"/>
    <p:sldId id="306" r:id="rId49"/>
    <p:sldId id="308" r:id="rId50"/>
    <p:sldId id="31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2" autoAdjust="0"/>
    <p:restoredTop sz="88571" autoAdjust="0"/>
  </p:normalViewPr>
  <p:slideViewPr>
    <p:cSldViewPr snapToGrid="0">
      <p:cViewPr varScale="1">
        <p:scale>
          <a:sx n="62" d="100"/>
          <a:sy n="62" d="100"/>
        </p:scale>
        <p:origin x="11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baseline="0" dirty="0"/>
              <a:t>Land Use of Each Group </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Sheet1!$AC$2</c:f>
              <c:strCache>
                <c:ptCount val="1"/>
                <c:pt idx="0">
                  <c:v>Residential </c:v>
                </c:pt>
              </c:strCache>
            </c:strRef>
          </c:tx>
          <c:spPr>
            <a:solidFill>
              <a:srgbClr val="FFC000"/>
            </a:solidFill>
            <a:ln>
              <a:noFill/>
            </a:ln>
            <a:effectLst/>
          </c:spPr>
          <c:invertIfNegative val="0"/>
          <c:cat>
            <c:strRef>
              <c:f>Sheet1!$AD$1:$AJ$1</c:f>
              <c:strCache>
                <c:ptCount val="7"/>
                <c:pt idx="0">
                  <c:v>Group1</c:v>
                </c:pt>
                <c:pt idx="1">
                  <c:v>Group2</c:v>
                </c:pt>
                <c:pt idx="2">
                  <c:v>Group3</c:v>
                </c:pt>
                <c:pt idx="3">
                  <c:v>Group4</c:v>
                </c:pt>
                <c:pt idx="4">
                  <c:v>Group5</c:v>
                </c:pt>
                <c:pt idx="5">
                  <c:v>Group6</c:v>
                </c:pt>
                <c:pt idx="6">
                  <c:v>Group7</c:v>
                </c:pt>
              </c:strCache>
            </c:strRef>
          </c:cat>
          <c:val>
            <c:numRef>
              <c:f>Sheet1!$AD$2:$AJ$2</c:f>
              <c:numCache>
                <c:formatCode>General</c:formatCode>
                <c:ptCount val="7"/>
                <c:pt idx="0">
                  <c:v>8195177113.3442497</c:v>
                </c:pt>
                <c:pt idx="1">
                  <c:v>19803046721.81546</c:v>
                </c:pt>
                <c:pt idx="2">
                  <c:v>646172087532.35303</c:v>
                </c:pt>
                <c:pt idx="3">
                  <c:v>3283098134.99401</c:v>
                </c:pt>
                <c:pt idx="4">
                  <c:v>192284347929.37109</c:v>
                </c:pt>
                <c:pt idx="5">
                  <c:v>796498899.1905539</c:v>
                </c:pt>
                <c:pt idx="6">
                  <c:v>115533765305.5231</c:v>
                </c:pt>
              </c:numCache>
            </c:numRef>
          </c:val>
          <c:extLst>
            <c:ext xmlns:c16="http://schemas.microsoft.com/office/drawing/2014/chart" uri="{C3380CC4-5D6E-409C-BE32-E72D297353CC}">
              <c16:uniqueId val="{00000000-E310-4C0E-8301-7478463EB290}"/>
            </c:ext>
          </c:extLst>
        </c:ser>
        <c:ser>
          <c:idx val="1"/>
          <c:order val="1"/>
          <c:tx>
            <c:strRef>
              <c:f>Sheet1!$AC$3</c:f>
              <c:strCache>
                <c:ptCount val="1"/>
                <c:pt idx="0">
                  <c:v>Industrial</c:v>
                </c:pt>
              </c:strCache>
            </c:strRef>
          </c:tx>
          <c:spPr>
            <a:solidFill>
              <a:schemeClr val="bg2">
                <a:lumMod val="50000"/>
              </a:schemeClr>
            </a:solidFill>
            <a:ln>
              <a:noFill/>
            </a:ln>
            <a:effectLst/>
          </c:spPr>
          <c:invertIfNegative val="0"/>
          <c:cat>
            <c:strRef>
              <c:f>Sheet1!$AD$1:$AJ$1</c:f>
              <c:strCache>
                <c:ptCount val="7"/>
                <c:pt idx="0">
                  <c:v>Group1</c:v>
                </c:pt>
                <c:pt idx="1">
                  <c:v>Group2</c:v>
                </c:pt>
                <c:pt idx="2">
                  <c:v>Group3</c:v>
                </c:pt>
                <c:pt idx="3">
                  <c:v>Group4</c:v>
                </c:pt>
                <c:pt idx="4">
                  <c:v>Group5</c:v>
                </c:pt>
                <c:pt idx="5">
                  <c:v>Group6</c:v>
                </c:pt>
                <c:pt idx="6">
                  <c:v>Group7</c:v>
                </c:pt>
              </c:strCache>
            </c:strRef>
          </c:cat>
          <c:val>
            <c:numRef>
              <c:f>Sheet1!$AD$3:$AJ$3</c:f>
              <c:numCache>
                <c:formatCode>General</c:formatCode>
                <c:ptCount val="7"/>
                <c:pt idx="0">
                  <c:v>220834330.15162772</c:v>
                </c:pt>
                <c:pt idx="1">
                  <c:v>13039054.71016806</c:v>
                </c:pt>
                <c:pt idx="2">
                  <c:v>2737119966.8998022</c:v>
                </c:pt>
                <c:pt idx="3">
                  <c:v>0</c:v>
                </c:pt>
                <c:pt idx="4">
                  <c:v>2767334391.969151</c:v>
                </c:pt>
                <c:pt idx="5">
                  <c:v>0</c:v>
                </c:pt>
                <c:pt idx="6">
                  <c:v>6329773400.9752493</c:v>
                </c:pt>
              </c:numCache>
            </c:numRef>
          </c:val>
          <c:extLst>
            <c:ext xmlns:c16="http://schemas.microsoft.com/office/drawing/2014/chart" uri="{C3380CC4-5D6E-409C-BE32-E72D297353CC}">
              <c16:uniqueId val="{00000001-E310-4C0E-8301-7478463EB290}"/>
            </c:ext>
          </c:extLst>
        </c:ser>
        <c:ser>
          <c:idx val="2"/>
          <c:order val="2"/>
          <c:tx>
            <c:strRef>
              <c:f>Sheet1!$AC$4</c:f>
              <c:strCache>
                <c:ptCount val="1"/>
                <c:pt idx="0">
                  <c:v>Commercial</c:v>
                </c:pt>
              </c:strCache>
            </c:strRef>
          </c:tx>
          <c:spPr>
            <a:solidFill>
              <a:schemeClr val="accent2">
                <a:lumMod val="75000"/>
              </a:schemeClr>
            </a:solidFill>
            <a:ln>
              <a:noFill/>
            </a:ln>
            <a:effectLst/>
          </c:spPr>
          <c:invertIfNegative val="0"/>
          <c:cat>
            <c:strRef>
              <c:f>Sheet1!$AD$1:$AJ$1</c:f>
              <c:strCache>
                <c:ptCount val="7"/>
                <c:pt idx="0">
                  <c:v>Group1</c:v>
                </c:pt>
                <c:pt idx="1">
                  <c:v>Group2</c:v>
                </c:pt>
                <c:pt idx="2">
                  <c:v>Group3</c:v>
                </c:pt>
                <c:pt idx="3">
                  <c:v>Group4</c:v>
                </c:pt>
                <c:pt idx="4">
                  <c:v>Group5</c:v>
                </c:pt>
                <c:pt idx="5">
                  <c:v>Group6</c:v>
                </c:pt>
                <c:pt idx="6">
                  <c:v>Group7</c:v>
                </c:pt>
              </c:strCache>
            </c:strRef>
          </c:cat>
          <c:val>
            <c:numRef>
              <c:f>Sheet1!$AD$4:$AJ$4</c:f>
              <c:numCache>
                <c:formatCode>General</c:formatCode>
                <c:ptCount val="7"/>
                <c:pt idx="0">
                  <c:v>11927552785.72106</c:v>
                </c:pt>
                <c:pt idx="1">
                  <c:v>391932906.50049299</c:v>
                </c:pt>
                <c:pt idx="2">
                  <c:v>54164170353.564102</c:v>
                </c:pt>
                <c:pt idx="3">
                  <c:v>53261170.099430703</c:v>
                </c:pt>
                <c:pt idx="4">
                  <c:v>297946309735.70569</c:v>
                </c:pt>
                <c:pt idx="5">
                  <c:v>2288384442.436357</c:v>
                </c:pt>
                <c:pt idx="6">
                  <c:v>18660219960.565571</c:v>
                </c:pt>
              </c:numCache>
            </c:numRef>
          </c:val>
          <c:extLst>
            <c:ext xmlns:c16="http://schemas.microsoft.com/office/drawing/2014/chart" uri="{C3380CC4-5D6E-409C-BE32-E72D297353CC}">
              <c16:uniqueId val="{00000002-E310-4C0E-8301-7478463EB290}"/>
            </c:ext>
          </c:extLst>
        </c:ser>
        <c:ser>
          <c:idx val="3"/>
          <c:order val="3"/>
          <c:tx>
            <c:strRef>
              <c:f>Sheet1!$AC$5</c:f>
              <c:strCache>
                <c:ptCount val="1"/>
                <c:pt idx="0">
                  <c:v>Condo</c:v>
                </c:pt>
              </c:strCache>
            </c:strRef>
          </c:tx>
          <c:spPr>
            <a:solidFill>
              <a:schemeClr val="accent5">
                <a:lumMod val="60000"/>
                <a:lumOff val="40000"/>
              </a:schemeClr>
            </a:solidFill>
            <a:ln>
              <a:noFill/>
            </a:ln>
            <a:effectLst/>
          </c:spPr>
          <c:invertIfNegative val="0"/>
          <c:cat>
            <c:strRef>
              <c:f>Sheet1!$AD$1:$AJ$1</c:f>
              <c:strCache>
                <c:ptCount val="7"/>
                <c:pt idx="0">
                  <c:v>Group1</c:v>
                </c:pt>
                <c:pt idx="1">
                  <c:v>Group2</c:v>
                </c:pt>
                <c:pt idx="2">
                  <c:v>Group3</c:v>
                </c:pt>
                <c:pt idx="3">
                  <c:v>Group4</c:v>
                </c:pt>
                <c:pt idx="4">
                  <c:v>Group5</c:v>
                </c:pt>
                <c:pt idx="5">
                  <c:v>Group6</c:v>
                </c:pt>
                <c:pt idx="6">
                  <c:v>Group7</c:v>
                </c:pt>
              </c:strCache>
            </c:strRef>
          </c:cat>
          <c:val>
            <c:numRef>
              <c:f>Sheet1!$AD$5:$AJ$5</c:f>
              <c:numCache>
                <c:formatCode>General</c:formatCode>
                <c:ptCount val="7"/>
                <c:pt idx="0">
                  <c:v>60227544.586807601</c:v>
                </c:pt>
                <c:pt idx="1">
                  <c:v>0</c:v>
                </c:pt>
                <c:pt idx="2">
                  <c:v>6457908444.6919498</c:v>
                </c:pt>
                <c:pt idx="3">
                  <c:v>370385221.47351003</c:v>
                </c:pt>
                <c:pt idx="4">
                  <c:v>10070464137.56324</c:v>
                </c:pt>
                <c:pt idx="5">
                  <c:v>0</c:v>
                </c:pt>
                <c:pt idx="6">
                  <c:v>7311695059.0937805</c:v>
                </c:pt>
              </c:numCache>
            </c:numRef>
          </c:val>
          <c:extLst>
            <c:ext xmlns:c16="http://schemas.microsoft.com/office/drawing/2014/chart" uri="{C3380CC4-5D6E-409C-BE32-E72D297353CC}">
              <c16:uniqueId val="{00000003-E310-4C0E-8301-7478463EB290}"/>
            </c:ext>
          </c:extLst>
        </c:ser>
        <c:ser>
          <c:idx val="4"/>
          <c:order val="4"/>
          <c:tx>
            <c:strRef>
              <c:f>Sheet1!$AC$6</c:f>
              <c:strCache>
                <c:ptCount val="1"/>
                <c:pt idx="0">
                  <c:v>Master Plan</c:v>
                </c:pt>
              </c:strCache>
            </c:strRef>
          </c:tx>
          <c:spPr>
            <a:solidFill>
              <a:schemeClr val="bg1">
                <a:lumMod val="65000"/>
              </a:schemeClr>
            </a:solidFill>
            <a:ln>
              <a:noFill/>
            </a:ln>
            <a:effectLst/>
          </c:spPr>
          <c:invertIfNegative val="0"/>
          <c:cat>
            <c:strRef>
              <c:f>Sheet1!$AD$1:$AJ$1</c:f>
              <c:strCache>
                <c:ptCount val="7"/>
                <c:pt idx="0">
                  <c:v>Group1</c:v>
                </c:pt>
                <c:pt idx="1">
                  <c:v>Group2</c:v>
                </c:pt>
                <c:pt idx="2">
                  <c:v>Group3</c:v>
                </c:pt>
                <c:pt idx="3">
                  <c:v>Group4</c:v>
                </c:pt>
                <c:pt idx="4">
                  <c:v>Group5</c:v>
                </c:pt>
                <c:pt idx="5">
                  <c:v>Group6</c:v>
                </c:pt>
                <c:pt idx="6">
                  <c:v>Group7</c:v>
                </c:pt>
              </c:strCache>
            </c:strRef>
          </c:cat>
          <c:val>
            <c:numRef>
              <c:f>Sheet1!$AD$6:$AJ$6</c:f>
              <c:numCache>
                <c:formatCode>General</c:formatCode>
                <c:ptCount val="7"/>
                <c:pt idx="0">
                  <c:v>20075848.1956026</c:v>
                </c:pt>
                <c:pt idx="1">
                  <c:v>69949169.637422994</c:v>
                </c:pt>
                <c:pt idx="2">
                  <c:v>3714998926.2957897</c:v>
                </c:pt>
                <c:pt idx="3">
                  <c:v>118151761.9077498</c:v>
                </c:pt>
                <c:pt idx="4">
                  <c:v>3143735249.7093</c:v>
                </c:pt>
                <c:pt idx="5">
                  <c:v>0</c:v>
                </c:pt>
                <c:pt idx="6">
                  <c:v>626370244.83059406</c:v>
                </c:pt>
              </c:numCache>
            </c:numRef>
          </c:val>
          <c:extLst>
            <c:ext xmlns:c16="http://schemas.microsoft.com/office/drawing/2014/chart" uri="{C3380CC4-5D6E-409C-BE32-E72D297353CC}">
              <c16:uniqueId val="{00000004-E310-4C0E-8301-7478463EB290}"/>
            </c:ext>
          </c:extLst>
        </c:ser>
        <c:ser>
          <c:idx val="5"/>
          <c:order val="5"/>
          <c:tx>
            <c:strRef>
              <c:f>Sheet1!$AC$7</c:f>
              <c:strCache>
                <c:ptCount val="1"/>
                <c:pt idx="0">
                  <c:v>Algricultural</c:v>
                </c:pt>
              </c:strCache>
            </c:strRef>
          </c:tx>
          <c:spPr>
            <a:solidFill>
              <a:schemeClr val="accent6"/>
            </a:solidFill>
            <a:ln>
              <a:noFill/>
            </a:ln>
            <a:effectLst/>
          </c:spPr>
          <c:invertIfNegative val="0"/>
          <c:cat>
            <c:strRef>
              <c:f>Sheet1!$AD$1:$AJ$1</c:f>
              <c:strCache>
                <c:ptCount val="7"/>
                <c:pt idx="0">
                  <c:v>Group1</c:v>
                </c:pt>
                <c:pt idx="1">
                  <c:v>Group2</c:v>
                </c:pt>
                <c:pt idx="2">
                  <c:v>Group3</c:v>
                </c:pt>
                <c:pt idx="3">
                  <c:v>Group4</c:v>
                </c:pt>
                <c:pt idx="4">
                  <c:v>Group5</c:v>
                </c:pt>
                <c:pt idx="5">
                  <c:v>Group6</c:v>
                </c:pt>
                <c:pt idx="6">
                  <c:v>Group7</c:v>
                </c:pt>
              </c:strCache>
            </c:strRef>
          </c:cat>
          <c:val>
            <c:numRef>
              <c:f>Sheet1!$AD$7:$AJ$7</c:f>
              <c:numCache>
                <c:formatCode>General</c:formatCode>
                <c:ptCount val="7"/>
                <c:pt idx="0">
                  <c:v>0</c:v>
                </c:pt>
                <c:pt idx="1">
                  <c:v>0</c:v>
                </c:pt>
                <c:pt idx="2">
                  <c:v>151197033.62689161</c:v>
                </c:pt>
                <c:pt idx="3">
                  <c:v>0</c:v>
                </c:pt>
                <c:pt idx="4">
                  <c:v>0</c:v>
                </c:pt>
                <c:pt idx="5">
                  <c:v>0</c:v>
                </c:pt>
                <c:pt idx="6">
                  <c:v>51886454.048568308</c:v>
                </c:pt>
              </c:numCache>
            </c:numRef>
          </c:val>
          <c:extLst>
            <c:ext xmlns:c16="http://schemas.microsoft.com/office/drawing/2014/chart" uri="{C3380CC4-5D6E-409C-BE32-E72D297353CC}">
              <c16:uniqueId val="{00000005-E310-4C0E-8301-7478463EB290}"/>
            </c:ext>
          </c:extLst>
        </c:ser>
        <c:ser>
          <c:idx val="6"/>
          <c:order val="6"/>
          <c:tx>
            <c:strRef>
              <c:f>Sheet1!$AC$8</c:f>
              <c:strCache>
                <c:ptCount val="1"/>
                <c:pt idx="0">
                  <c:v>Others</c:v>
                </c:pt>
              </c:strCache>
            </c:strRef>
          </c:tx>
          <c:spPr>
            <a:solidFill>
              <a:schemeClr val="accent1">
                <a:lumMod val="50000"/>
              </a:schemeClr>
            </a:solidFill>
            <a:ln>
              <a:solidFill>
                <a:schemeClr val="accent4">
                  <a:lumMod val="50000"/>
                </a:schemeClr>
              </a:solidFill>
            </a:ln>
            <a:effectLst/>
          </c:spPr>
          <c:invertIfNegative val="0"/>
          <c:cat>
            <c:strRef>
              <c:f>Sheet1!$AD$1:$AJ$1</c:f>
              <c:strCache>
                <c:ptCount val="7"/>
                <c:pt idx="0">
                  <c:v>Group1</c:v>
                </c:pt>
                <c:pt idx="1">
                  <c:v>Group2</c:v>
                </c:pt>
                <c:pt idx="2">
                  <c:v>Group3</c:v>
                </c:pt>
                <c:pt idx="3">
                  <c:v>Group4</c:v>
                </c:pt>
                <c:pt idx="4">
                  <c:v>Group5</c:v>
                </c:pt>
                <c:pt idx="5">
                  <c:v>Group6</c:v>
                </c:pt>
                <c:pt idx="6">
                  <c:v>Group7</c:v>
                </c:pt>
              </c:strCache>
            </c:strRef>
          </c:cat>
          <c:val>
            <c:numRef>
              <c:f>Sheet1!$AD$8:$AJ$8</c:f>
              <c:numCache>
                <c:formatCode>General</c:formatCode>
                <c:ptCount val="7"/>
                <c:pt idx="0">
                  <c:v>6081123629.3674402</c:v>
                </c:pt>
                <c:pt idx="1">
                  <c:v>1804068621.8921862</c:v>
                </c:pt>
                <c:pt idx="2">
                  <c:v>123869141637.12129</c:v>
                </c:pt>
                <c:pt idx="3">
                  <c:v>1181872038.8432059</c:v>
                </c:pt>
                <c:pt idx="4">
                  <c:v>120875101943.42261</c:v>
                </c:pt>
                <c:pt idx="5">
                  <c:v>9055458167.8533211</c:v>
                </c:pt>
                <c:pt idx="6">
                  <c:v>82677764528.732193</c:v>
                </c:pt>
              </c:numCache>
            </c:numRef>
          </c:val>
          <c:extLst>
            <c:ext xmlns:c16="http://schemas.microsoft.com/office/drawing/2014/chart" uri="{C3380CC4-5D6E-409C-BE32-E72D297353CC}">
              <c16:uniqueId val="{00000006-E310-4C0E-8301-7478463EB290}"/>
            </c:ext>
          </c:extLst>
        </c:ser>
        <c:dLbls>
          <c:showLegendKey val="0"/>
          <c:showVal val="0"/>
          <c:showCatName val="0"/>
          <c:showSerName val="0"/>
          <c:showPercent val="0"/>
          <c:showBubbleSize val="0"/>
        </c:dLbls>
        <c:gapWidth val="150"/>
        <c:overlap val="100"/>
        <c:axId val="758954456"/>
        <c:axId val="758955240"/>
      </c:barChart>
      <c:catAx>
        <c:axId val="758954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8955240"/>
        <c:crosses val="autoZero"/>
        <c:auto val="1"/>
        <c:lblAlgn val="ctr"/>
        <c:lblOffset val="100"/>
        <c:noMultiLvlLbl val="0"/>
      </c:catAx>
      <c:valAx>
        <c:axId val="7589552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Zoning</a:t>
                </a:r>
                <a:r>
                  <a:rPr lang="en-US" baseline="0" dirty="0"/>
                  <a:t> area</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8954456"/>
        <c:crosses val="autoZero"/>
        <c:crossBetween val="between"/>
      </c:valAx>
      <c:spPr>
        <a:noFill/>
        <a:ln>
          <a:noFill/>
        </a:ln>
        <a:effectLst/>
      </c:spPr>
    </c:plotArea>
    <c:legend>
      <c:legendPos val="b"/>
      <c:layout>
        <c:manualLayout>
          <c:xMode val="edge"/>
          <c:yMode val="edge"/>
          <c:x val="0"/>
          <c:y val="0.9275402009090562"/>
          <c:w val="0.80764798752692557"/>
          <c:h val="5.83927794107168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rank of gentrification keywords in each group</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7809200603318251E-2"/>
          <c:y val="0.21983459010791789"/>
          <c:w val="0.89549157204430496"/>
          <c:h val="0.69508912428300806"/>
        </c:manualLayout>
      </c:layout>
      <c:lineChart>
        <c:grouping val="standard"/>
        <c:varyColors val="0"/>
        <c:ser>
          <c:idx val="0"/>
          <c:order val="0"/>
          <c:tx>
            <c:strRef>
              <c:f>Sheet1!$AX$1</c:f>
              <c:strCache>
                <c:ptCount val="1"/>
                <c:pt idx="0">
                  <c:v>rank_G1</c:v>
                </c:pt>
              </c:strCache>
            </c:strRef>
          </c:tx>
          <c:spPr>
            <a:ln w="28575" cap="rnd">
              <a:solidFill>
                <a:srgbClr val="FFC000">
                  <a:alpha val="40000"/>
                </a:srgbClr>
              </a:solidFill>
              <a:round/>
            </a:ln>
            <a:effectLst/>
          </c:spPr>
          <c:marker>
            <c:symbol val="circle"/>
            <c:size val="5"/>
            <c:spPr>
              <a:solidFill>
                <a:schemeClr val="accent4"/>
              </a:solidFill>
              <a:ln w="9525" cap="sq">
                <a:solidFill>
                  <a:schemeClr val="accent4"/>
                </a:solidFill>
              </a:ln>
              <a:effectLst/>
            </c:spPr>
          </c:marker>
          <c:cat>
            <c:strRef>
              <c:f>Sheet1!$AW$2:$AW$22</c:f>
              <c:strCache>
                <c:ptCount val="21"/>
                <c:pt idx="0">
                  <c:v>tonight</c:v>
                </c:pt>
                <c:pt idx="1">
                  <c:v>night</c:v>
                </c:pt>
                <c:pt idx="2">
                  <c:v>gentri</c:v>
                </c:pt>
                <c:pt idx="3">
                  <c:v>bar</c:v>
                </c:pt>
                <c:pt idx="4">
                  <c:v>coffe</c:v>
                </c:pt>
                <c:pt idx="5">
                  <c:v>cafe</c:v>
                </c:pt>
                <c:pt idx="6">
                  <c:v>restaur</c:v>
                </c:pt>
                <c:pt idx="7">
                  <c:v>galleri</c:v>
                </c:pt>
                <c:pt idx="8">
                  <c:v>young</c:v>
                </c:pt>
                <c:pt idx="9">
                  <c:v>youth</c:v>
                </c:pt>
                <c:pt idx="10">
                  <c:v>trendi</c:v>
                </c:pt>
                <c:pt idx="11">
                  <c:v>aesthet</c:v>
                </c:pt>
                <c:pt idx="12">
                  <c:v>art</c:v>
                </c:pt>
                <c:pt idx="13">
                  <c:v>hipster</c:v>
                </c:pt>
                <c:pt idx="14">
                  <c:v>beer</c:v>
                </c:pt>
                <c:pt idx="15">
                  <c:v>gay</c:v>
                </c:pt>
                <c:pt idx="16">
                  <c:v>lesbian</c:v>
                </c:pt>
                <c:pt idx="17">
                  <c:v>victorian</c:v>
                </c:pt>
                <c:pt idx="18">
                  <c:v>bohemian</c:v>
                </c:pt>
                <c:pt idx="19">
                  <c:v>yoga</c:v>
                </c:pt>
                <c:pt idx="20">
                  <c:v>expens</c:v>
                </c:pt>
              </c:strCache>
            </c:strRef>
          </c:cat>
          <c:val>
            <c:numRef>
              <c:f>Sheet1!$AX$2:$AX$22</c:f>
              <c:numCache>
                <c:formatCode>General</c:formatCode>
                <c:ptCount val="21"/>
                <c:pt idx="0">
                  <c:v>155</c:v>
                </c:pt>
                <c:pt idx="1">
                  <c:v>127</c:v>
                </c:pt>
                <c:pt idx="2">
                  <c:v>13052</c:v>
                </c:pt>
                <c:pt idx="3">
                  <c:v>417</c:v>
                </c:pt>
                <c:pt idx="4">
                  <c:v>304</c:v>
                </c:pt>
                <c:pt idx="5">
                  <c:v>5937</c:v>
                </c:pt>
                <c:pt idx="6">
                  <c:v>19</c:v>
                </c:pt>
                <c:pt idx="7">
                  <c:v>12794</c:v>
                </c:pt>
                <c:pt idx="8">
                  <c:v>35589</c:v>
                </c:pt>
                <c:pt idx="9">
                  <c:v>35612</c:v>
                </c:pt>
                <c:pt idx="10">
                  <c:v>32130</c:v>
                </c:pt>
                <c:pt idx="11">
                  <c:v>1998</c:v>
                </c:pt>
                <c:pt idx="12">
                  <c:v>370</c:v>
                </c:pt>
                <c:pt idx="13">
                  <c:v>14903</c:v>
                </c:pt>
                <c:pt idx="14">
                  <c:v>463</c:v>
                </c:pt>
                <c:pt idx="15">
                  <c:v>12931</c:v>
                </c:pt>
                <c:pt idx="16">
                  <c:v>18437</c:v>
                </c:pt>
                <c:pt idx="17">
                  <c:v>33875</c:v>
                </c:pt>
                <c:pt idx="18">
                  <c:v>5007</c:v>
                </c:pt>
                <c:pt idx="19">
                  <c:v>35503</c:v>
                </c:pt>
                <c:pt idx="20">
                  <c:v>11182</c:v>
                </c:pt>
              </c:numCache>
            </c:numRef>
          </c:val>
          <c:smooth val="0"/>
          <c:extLst>
            <c:ext xmlns:c16="http://schemas.microsoft.com/office/drawing/2014/chart" uri="{C3380CC4-5D6E-409C-BE32-E72D297353CC}">
              <c16:uniqueId val="{00000000-B0C9-4634-99F1-92C071CD82DB}"/>
            </c:ext>
          </c:extLst>
        </c:ser>
        <c:ser>
          <c:idx val="2"/>
          <c:order val="2"/>
          <c:tx>
            <c:strRef>
              <c:f>Sheet1!$AZ$1</c:f>
              <c:strCache>
                <c:ptCount val="1"/>
                <c:pt idx="0">
                  <c:v>rank_G3</c:v>
                </c:pt>
              </c:strCache>
            </c:strRef>
          </c:tx>
          <c:spPr>
            <a:ln w="28575" cap="rnd">
              <a:solidFill>
                <a:schemeClr val="bg1">
                  <a:lumMod val="50000"/>
                  <a:alpha val="40000"/>
                </a:schemeClr>
              </a:solidFill>
              <a:round/>
            </a:ln>
            <a:effectLst/>
          </c:spPr>
          <c:marker>
            <c:symbol val="circle"/>
            <c:size val="5"/>
            <c:spPr>
              <a:solidFill>
                <a:schemeClr val="accent3"/>
              </a:solidFill>
              <a:ln w="9525">
                <a:solidFill>
                  <a:schemeClr val="accent3"/>
                </a:solidFill>
              </a:ln>
              <a:effectLst/>
            </c:spPr>
          </c:marker>
          <c:cat>
            <c:strRef>
              <c:f>Sheet1!$AW$2:$AW$22</c:f>
              <c:strCache>
                <c:ptCount val="21"/>
                <c:pt idx="0">
                  <c:v>tonight</c:v>
                </c:pt>
                <c:pt idx="1">
                  <c:v>night</c:v>
                </c:pt>
                <c:pt idx="2">
                  <c:v>gentri</c:v>
                </c:pt>
                <c:pt idx="3">
                  <c:v>bar</c:v>
                </c:pt>
                <c:pt idx="4">
                  <c:v>coffe</c:v>
                </c:pt>
                <c:pt idx="5">
                  <c:v>cafe</c:v>
                </c:pt>
                <c:pt idx="6">
                  <c:v>restaur</c:v>
                </c:pt>
                <c:pt idx="7">
                  <c:v>galleri</c:v>
                </c:pt>
                <c:pt idx="8">
                  <c:v>young</c:v>
                </c:pt>
                <c:pt idx="9">
                  <c:v>youth</c:v>
                </c:pt>
                <c:pt idx="10">
                  <c:v>trendi</c:v>
                </c:pt>
                <c:pt idx="11">
                  <c:v>aesthet</c:v>
                </c:pt>
                <c:pt idx="12">
                  <c:v>art</c:v>
                </c:pt>
                <c:pt idx="13">
                  <c:v>hipster</c:v>
                </c:pt>
                <c:pt idx="14">
                  <c:v>beer</c:v>
                </c:pt>
                <c:pt idx="15">
                  <c:v>gay</c:v>
                </c:pt>
                <c:pt idx="16">
                  <c:v>lesbian</c:v>
                </c:pt>
                <c:pt idx="17">
                  <c:v>victorian</c:v>
                </c:pt>
                <c:pt idx="18">
                  <c:v>bohemian</c:v>
                </c:pt>
                <c:pt idx="19">
                  <c:v>yoga</c:v>
                </c:pt>
                <c:pt idx="20">
                  <c:v>expens</c:v>
                </c:pt>
              </c:strCache>
            </c:strRef>
          </c:cat>
          <c:val>
            <c:numRef>
              <c:f>Sheet1!$AZ$2:$AZ$22</c:f>
              <c:numCache>
                <c:formatCode>General</c:formatCode>
                <c:ptCount val="21"/>
                <c:pt idx="0">
                  <c:v>283</c:v>
                </c:pt>
                <c:pt idx="1">
                  <c:v>145</c:v>
                </c:pt>
                <c:pt idx="2">
                  <c:v>17986</c:v>
                </c:pt>
                <c:pt idx="3">
                  <c:v>1003</c:v>
                </c:pt>
                <c:pt idx="4">
                  <c:v>11</c:v>
                </c:pt>
                <c:pt idx="5">
                  <c:v>762</c:v>
                </c:pt>
                <c:pt idx="6">
                  <c:v>4277</c:v>
                </c:pt>
                <c:pt idx="7">
                  <c:v>112</c:v>
                </c:pt>
                <c:pt idx="8">
                  <c:v>2068</c:v>
                </c:pt>
                <c:pt idx="9">
                  <c:v>4013</c:v>
                </c:pt>
                <c:pt idx="10">
                  <c:v>32915</c:v>
                </c:pt>
                <c:pt idx="11">
                  <c:v>9325</c:v>
                </c:pt>
                <c:pt idx="12">
                  <c:v>81</c:v>
                </c:pt>
                <c:pt idx="13">
                  <c:v>3887</c:v>
                </c:pt>
                <c:pt idx="14">
                  <c:v>715</c:v>
                </c:pt>
                <c:pt idx="15">
                  <c:v>3229</c:v>
                </c:pt>
                <c:pt idx="16">
                  <c:v>4045</c:v>
                </c:pt>
                <c:pt idx="17">
                  <c:v>2503</c:v>
                </c:pt>
                <c:pt idx="18">
                  <c:v>6221</c:v>
                </c:pt>
                <c:pt idx="19">
                  <c:v>390</c:v>
                </c:pt>
                <c:pt idx="20">
                  <c:v>16529</c:v>
                </c:pt>
              </c:numCache>
            </c:numRef>
          </c:val>
          <c:smooth val="0"/>
          <c:extLst>
            <c:ext xmlns:c16="http://schemas.microsoft.com/office/drawing/2014/chart" uri="{C3380CC4-5D6E-409C-BE32-E72D297353CC}">
              <c16:uniqueId val="{00000001-B0C9-4634-99F1-92C071CD82DB}"/>
            </c:ext>
          </c:extLst>
        </c:ser>
        <c:ser>
          <c:idx val="3"/>
          <c:order val="3"/>
          <c:tx>
            <c:strRef>
              <c:f>Sheet1!$BA$1</c:f>
              <c:strCache>
                <c:ptCount val="1"/>
                <c:pt idx="0">
                  <c:v>rank_G4</c:v>
                </c:pt>
              </c:strCache>
            </c:strRef>
          </c:tx>
          <c:spPr>
            <a:ln w="28575" cap="rnd">
              <a:solidFill>
                <a:schemeClr val="accent2">
                  <a:lumMod val="50000"/>
                  <a:alpha val="50000"/>
                </a:schemeClr>
              </a:solidFill>
              <a:round/>
            </a:ln>
            <a:effectLst/>
          </c:spPr>
          <c:marker>
            <c:symbol val="circle"/>
            <c:size val="5"/>
            <c:spPr>
              <a:solidFill>
                <a:schemeClr val="accent2">
                  <a:lumMod val="50000"/>
                </a:schemeClr>
              </a:solidFill>
              <a:ln w="9525">
                <a:solidFill>
                  <a:schemeClr val="accent2">
                    <a:lumMod val="50000"/>
                  </a:schemeClr>
                </a:solidFill>
              </a:ln>
              <a:effectLst/>
            </c:spPr>
          </c:marker>
          <c:cat>
            <c:strRef>
              <c:f>Sheet1!$AW$2:$AW$22</c:f>
              <c:strCache>
                <c:ptCount val="21"/>
                <c:pt idx="0">
                  <c:v>tonight</c:v>
                </c:pt>
                <c:pt idx="1">
                  <c:v>night</c:v>
                </c:pt>
                <c:pt idx="2">
                  <c:v>gentri</c:v>
                </c:pt>
                <c:pt idx="3">
                  <c:v>bar</c:v>
                </c:pt>
                <c:pt idx="4">
                  <c:v>coffe</c:v>
                </c:pt>
                <c:pt idx="5">
                  <c:v>cafe</c:v>
                </c:pt>
                <c:pt idx="6">
                  <c:v>restaur</c:v>
                </c:pt>
                <c:pt idx="7">
                  <c:v>galleri</c:v>
                </c:pt>
                <c:pt idx="8">
                  <c:v>young</c:v>
                </c:pt>
                <c:pt idx="9">
                  <c:v>youth</c:v>
                </c:pt>
                <c:pt idx="10">
                  <c:v>trendi</c:v>
                </c:pt>
                <c:pt idx="11">
                  <c:v>aesthet</c:v>
                </c:pt>
                <c:pt idx="12">
                  <c:v>art</c:v>
                </c:pt>
                <c:pt idx="13">
                  <c:v>hipster</c:v>
                </c:pt>
                <c:pt idx="14">
                  <c:v>beer</c:v>
                </c:pt>
                <c:pt idx="15">
                  <c:v>gay</c:v>
                </c:pt>
                <c:pt idx="16">
                  <c:v>lesbian</c:v>
                </c:pt>
                <c:pt idx="17">
                  <c:v>victorian</c:v>
                </c:pt>
                <c:pt idx="18">
                  <c:v>bohemian</c:v>
                </c:pt>
                <c:pt idx="19">
                  <c:v>yoga</c:v>
                </c:pt>
                <c:pt idx="20">
                  <c:v>expens</c:v>
                </c:pt>
              </c:strCache>
            </c:strRef>
          </c:cat>
          <c:val>
            <c:numRef>
              <c:f>Sheet1!$BA$2:$BA$22</c:f>
              <c:numCache>
                <c:formatCode>General</c:formatCode>
                <c:ptCount val="21"/>
                <c:pt idx="0">
                  <c:v>129</c:v>
                </c:pt>
                <c:pt idx="1">
                  <c:v>155</c:v>
                </c:pt>
                <c:pt idx="2">
                  <c:v>15527</c:v>
                </c:pt>
                <c:pt idx="3">
                  <c:v>1063</c:v>
                </c:pt>
                <c:pt idx="4">
                  <c:v>1861</c:v>
                </c:pt>
                <c:pt idx="5">
                  <c:v>4391</c:v>
                </c:pt>
                <c:pt idx="6">
                  <c:v>853</c:v>
                </c:pt>
                <c:pt idx="7">
                  <c:v>1009</c:v>
                </c:pt>
                <c:pt idx="8">
                  <c:v>107</c:v>
                </c:pt>
                <c:pt idx="9">
                  <c:v>976</c:v>
                </c:pt>
                <c:pt idx="10">
                  <c:v>32485</c:v>
                </c:pt>
                <c:pt idx="11">
                  <c:v>4245</c:v>
                </c:pt>
                <c:pt idx="12">
                  <c:v>176</c:v>
                </c:pt>
                <c:pt idx="13">
                  <c:v>17186</c:v>
                </c:pt>
                <c:pt idx="14">
                  <c:v>1224</c:v>
                </c:pt>
                <c:pt idx="15">
                  <c:v>1397</c:v>
                </c:pt>
                <c:pt idx="16">
                  <c:v>20317</c:v>
                </c:pt>
                <c:pt idx="17">
                  <c:v>1024</c:v>
                </c:pt>
                <c:pt idx="18">
                  <c:v>8379</c:v>
                </c:pt>
                <c:pt idx="19">
                  <c:v>1353</c:v>
                </c:pt>
                <c:pt idx="20">
                  <c:v>13868</c:v>
                </c:pt>
              </c:numCache>
            </c:numRef>
          </c:val>
          <c:smooth val="0"/>
          <c:extLst>
            <c:ext xmlns:c16="http://schemas.microsoft.com/office/drawing/2014/chart" uri="{C3380CC4-5D6E-409C-BE32-E72D297353CC}">
              <c16:uniqueId val="{00000002-B0C9-4634-99F1-92C071CD82DB}"/>
            </c:ext>
          </c:extLst>
        </c:ser>
        <c:ser>
          <c:idx val="4"/>
          <c:order val="4"/>
          <c:tx>
            <c:strRef>
              <c:f>Sheet1!$BB$1</c:f>
              <c:strCache>
                <c:ptCount val="1"/>
                <c:pt idx="0">
                  <c:v>rank_G5</c:v>
                </c:pt>
              </c:strCache>
            </c:strRef>
          </c:tx>
          <c:spPr>
            <a:ln w="38100" cap="rnd">
              <a:solidFill>
                <a:schemeClr val="accent5"/>
              </a:solidFill>
              <a:round/>
            </a:ln>
            <a:effectLst/>
          </c:spPr>
          <c:marker>
            <c:symbol val="circle"/>
            <c:size val="5"/>
            <c:spPr>
              <a:solidFill>
                <a:schemeClr val="accent5"/>
              </a:solidFill>
              <a:ln w="9525">
                <a:solidFill>
                  <a:schemeClr val="accent5"/>
                </a:solidFill>
              </a:ln>
              <a:effectLst/>
            </c:spPr>
          </c:marker>
          <c:cat>
            <c:strRef>
              <c:f>Sheet1!$AW$2:$AW$22</c:f>
              <c:strCache>
                <c:ptCount val="21"/>
                <c:pt idx="0">
                  <c:v>tonight</c:v>
                </c:pt>
                <c:pt idx="1">
                  <c:v>night</c:v>
                </c:pt>
                <c:pt idx="2">
                  <c:v>gentri</c:v>
                </c:pt>
                <c:pt idx="3">
                  <c:v>bar</c:v>
                </c:pt>
                <c:pt idx="4">
                  <c:v>coffe</c:v>
                </c:pt>
                <c:pt idx="5">
                  <c:v>cafe</c:v>
                </c:pt>
                <c:pt idx="6">
                  <c:v>restaur</c:v>
                </c:pt>
                <c:pt idx="7">
                  <c:v>galleri</c:v>
                </c:pt>
                <c:pt idx="8">
                  <c:v>young</c:v>
                </c:pt>
                <c:pt idx="9">
                  <c:v>youth</c:v>
                </c:pt>
                <c:pt idx="10">
                  <c:v>trendi</c:v>
                </c:pt>
                <c:pt idx="11">
                  <c:v>aesthet</c:v>
                </c:pt>
                <c:pt idx="12">
                  <c:v>art</c:v>
                </c:pt>
                <c:pt idx="13">
                  <c:v>hipster</c:v>
                </c:pt>
                <c:pt idx="14">
                  <c:v>beer</c:v>
                </c:pt>
                <c:pt idx="15">
                  <c:v>gay</c:v>
                </c:pt>
                <c:pt idx="16">
                  <c:v>lesbian</c:v>
                </c:pt>
                <c:pt idx="17">
                  <c:v>victorian</c:v>
                </c:pt>
                <c:pt idx="18">
                  <c:v>bohemian</c:v>
                </c:pt>
                <c:pt idx="19">
                  <c:v>yoga</c:v>
                </c:pt>
                <c:pt idx="20">
                  <c:v>expens</c:v>
                </c:pt>
              </c:strCache>
            </c:strRef>
          </c:cat>
          <c:val>
            <c:numRef>
              <c:f>Sheet1!$BB$2:$BB$22</c:f>
              <c:numCache>
                <c:formatCode>General</c:formatCode>
                <c:ptCount val="21"/>
                <c:pt idx="0">
                  <c:v>20</c:v>
                </c:pt>
                <c:pt idx="1">
                  <c:v>32</c:v>
                </c:pt>
                <c:pt idx="2">
                  <c:v>25462</c:v>
                </c:pt>
                <c:pt idx="3">
                  <c:v>128</c:v>
                </c:pt>
                <c:pt idx="4">
                  <c:v>28</c:v>
                </c:pt>
                <c:pt idx="5">
                  <c:v>1054</c:v>
                </c:pt>
                <c:pt idx="6">
                  <c:v>704</c:v>
                </c:pt>
                <c:pt idx="7">
                  <c:v>712</c:v>
                </c:pt>
                <c:pt idx="8">
                  <c:v>1218</c:v>
                </c:pt>
                <c:pt idx="9">
                  <c:v>1483</c:v>
                </c:pt>
                <c:pt idx="10">
                  <c:v>22607</c:v>
                </c:pt>
                <c:pt idx="11">
                  <c:v>924</c:v>
                </c:pt>
                <c:pt idx="12">
                  <c:v>25</c:v>
                </c:pt>
                <c:pt idx="13">
                  <c:v>1846</c:v>
                </c:pt>
                <c:pt idx="14">
                  <c:v>23</c:v>
                </c:pt>
                <c:pt idx="15">
                  <c:v>498</c:v>
                </c:pt>
                <c:pt idx="16">
                  <c:v>5384</c:v>
                </c:pt>
                <c:pt idx="17">
                  <c:v>13828</c:v>
                </c:pt>
                <c:pt idx="18">
                  <c:v>7560</c:v>
                </c:pt>
                <c:pt idx="19">
                  <c:v>26</c:v>
                </c:pt>
                <c:pt idx="20">
                  <c:v>6512</c:v>
                </c:pt>
              </c:numCache>
            </c:numRef>
          </c:val>
          <c:smooth val="0"/>
          <c:extLst>
            <c:ext xmlns:c16="http://schemas.microsoft.com/office/drawing/2014/chart" uri="{C3380CC4-5D6E-409C-BE32-E72D297353CC}">
              <c16:uniqueId val="{00000003-B0C9-4634-99F1-92C071CD82DB}"/>
            </c:ext>
          </c:extLst>
        </c:ser>
        <c:ser>
          <c:idx val="5"/>
          <c:order val="5"/>
          <c:tx>
            <c:strRef>
              <c:f>Sheet1!$BC$1</c:f>
              <c:strCache>
                <c:ptCount val="1"/>
                <c:pt idx="0">
                  <c:v>rank_G6</c:v>
                </c:pt>
              </c:strCache>
            </c:strRef>
          </c:tx>
          <c:spPr>
            <a:ln w="41275" cap="rnd">
              <a:solidFill>
                <a:schemeClr val="accent6">
                  <a:alpha val="40000"/>
                </a:schemeClr>
              </a:solidFill>
              <a:round/>
            </a:ln>
            <a:effectLst/>
          </c:spPr>
          <c:marker>
            <c:symbol val="circle"/>
            <c:size val="5"/>
            <c:spPr>
              <a:solidFill>
                <a:schemeClr val="accent6"/>
              </a:solidFill>
              <a:ln w="9525">
                <a:solidFill>
                  <a:schemeClr val="accent6"/>
                </a:solidFill>
              </a:ln>
              <a:effectLst/>
            </c:spPr>
          </c:marker>
          <c:cat>
            <c:strRef>
              <c:f>Sheet1!$AW$2:$AW$22</c:f>
              <c:strCache>
                <c:ptCount val="21"/>
                <c:pt idx="0">
                  <c:v>tonight</c:v>
                </c:pt>
                <c:pt idx="1">
                  <c:v>night</c:v>
                </c:pt>
                <c:pt idx="2">
                  <c:v>gentri</c:v>
                </c:pt>
                <c:pt idx="3">
                  <c:v>bar</c:v>
                </c:pt>
                <c:pt idx="4">
                  <c:v>coffe</c:v>
                </c:pt>
                <c:pt idx="5">
                  <c:v>cafe</c:v>
                </c:pt>
                <c:pt idx="6">
                  <c:v>restaur</c:v>
                </c:pt>
                <c:pt idx="7">
                  <c:v>galleri</c:v>
                </c:pt>
                <c:pt idx="8">
                  <c:v>young</c:v>
                </c:pt>
                <c:pt idx="9">
                  <c:v>youth</c:v>
                </c:pt>
                <c:pt idx="10">
                  <c:v>trendi</c:v>
                </c:pt>
                <c:pt idx="11">
                  <c:v>aesthet</c:v>
                </c:pt>
                <c:pt idx="12">
                  <c:v>art</c:v>
                </c:pt>
                <c:pt idx="13">
                  <c:v>hipster</c:v>
                </c:pt>
                <c:pt idx="14">
                  <c:v>beer</c:v>
                </c:pt>
                <c:pt idx="15">
                  <c:v>gay</c:v>
                </c:pt>
                <c:pt idx="16">
                  <c:v>lesbian</c:v>
                </c:pt>
                <c:pt idx="17">
                  <c:v>victorian</c:v>
                </c:pt>
                <c:pt idx="18">
                  <c:v>bohemian</c:v>
                </c:pt>
                <c:pt idx="19">
                  <c:v>yoga</c:v>
                </c:pt>
                <c:pt idx="20">
                  <c:v>expens</c:v>
                </c:pt>
              </c:strCache>
            </c:strRef>
          </c:cat>
          <c:val>
            <c:numRef>
              <c:f>Sheet1!$BC$2:$BC$22</c:f>
              <c:numCache>
                <c:formatCode>General</c:formatCode>
                <c:ptCount val="21"/>
                <c:pt idx="0">
                  <c:v>70</c:v>
                </c:pt>
                <c:pt idx="1">
                  <c:v>86</c:v>
                </c:pt>
                <c:pt idx="2">
                  <c:v>16833</c:v>
                </c:pt>
                <c:pt idx="3">
                  <c:v>2994</c:v>
                </c:pt>
                <c:pt idx="4">
                  <c:v>1156</c:v>
                </c:pt>
                <c:pt idx="5">
                  <c:v>3114</c:v>
                </c:pt>
                <c:pt idx="6">
                  <c:v>6546</c:v>
                </c:pt>
                <c:pt idx="7">
                  <c:v>1583</c:v>
                </c:pt>
                <c:pt idx="8">
                  <c:v>528</c:v>
                </c:pt>
                <c:pt idx="9">
                  <c:v>3067</c:v>
                </c:pt>
                <c:pt idx="10">
                  <c:v>32946</c:v>
                </c:pt>
                <c:pt idx="11">
                  <c:v>5688</c:v>
                </c:pt>
                <c:pt idx="12">
                  <c:v>185</c:v>
                </c:pt>
                <c:pt idx="13">
                  <c:v>5008</c:v>
                </c:pt>
                <c:pt idx="14">
                  <c:v>2524</c:v>
                </c:pt>
                <c:pt idx="15">
                  <c:v>1590</c:v>
                </c:pt>
                <c:pt idx="16">
                  <c:v>21375</c:v>
                </c:pt>
                <c:pt idx="17">
                  <c:v>34235</c:v>
                </c:pt>
                <c:pt idx="18">
                  <c:v>10203</c:v>
                </c:pt>
                <c:pt idx="19">
                  <c:v>191</c:v>
                </c:pt>
                <c:pt idx="20">
                  <c:v>4852</c:v>
                </c:pt>
              </c:numCache>
            </c:numRef>
          </c:val>
          <c:smooth val="0"/>
          <c:extLst>
            <c:ext xmlns:c16="http://schemas.microsoft.com/office/drawing/2014/chart" uri="{C3380CC4-5D6E-409C-BE32-E72D297353CC}">
              <c16:uniqueId val="{00000004-B0C9-4634-99F1-92C071CD82DB}"/>
            </c:ext>
          </c:extLst>
        </c:ser>
        <c:ser>
          <c:idx val="6"/>
          <c:order val="6"/>
          <c:tx>
            <c:strRef>
              <c:f>Sheet1!$BD$1</c:f>
              <c:strCache>
                <c:ptCount val="1"/>
                <c:pt idx="0">
                  <c:v>rank_G7</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strRef>
              <c:f>Sheet1!$AW$2:$AW$22</c:f>
              <c:strCache>
                <c:ptCount val="21"/>
                <c:pt idx="0">
                  <c:v>tonight</c:v>
                </c:pt>
                <c:pt idx="1">
                  <c:v>night</c:v>
                </c:pt>
                <c:pt idx="2">
                  <c:v>gentri</c:v>
                </c:pt>
                <c:pt idx="3">
                  <c:v>bar</c:v>
                </c:pt>
                <c:pt idx="4">
                  <c:v>coffe</c:v>
                </c:pt>
                <c:pt idx="5">
                  <c:v>cafe</c:v>
                </c:pt>
                <c:pt idx="6">
                  <c:v>restaur</c:v>
                </c:pt>
                <c:pt idx="7">
                  <c:v>galleri</c:v>
                </c:pt>
                <c:pt idx="8">
                  <c:v>young</c:v>
                </c:pt>
                <c:pt idx="9">
                  <c:v>youth</c:v>
                </c:pt>
                <c:pt idx="10">
                  <c:v>trendi</c:v>
                </c:pt>
                <c:pt idx="11">
                  <c:v>aesthet</c:v>
                </c:pt>
                <c:pt idx="12">
                  <c:v>art</c:v>
                </c:pt>
                <c:pt idx="13">
                  <c:v>hipster</c:v>
                </c:pt>
                <c:pt idx="14">
                  <c:v>beer</c:v>
                </c:pt>
                <c:pt idx="15">
                  <c:v>gay</c:v>
                </c:pt>
                <c:pt idx="16">
                  <c:v>lesbian</c:v>
                </c:pt>
                <c:pt idx="17">
                  <c:v>victorian</c:v>
                </c:pt>
                <c:pt idx="18">
                  <c:v>bohemian</c:v>
                </c:pt>
                <c:pt idx="19">
                  <c:v>yoga</c:v>
                </c:pt>
                <c:pt idx="20">
                  <c:v>expens</c:v>
                </c:pt>
              </c:strCache>
            </c:strRef>
          </c:cat>
          <c:val>
            <c:numRef>
              <c:f>Sheet1!$BD$2:$BD$22</c:f>
              <c:numCache>
                <c:formatCode>General</c:formatCode>
                <c:ptCount val="21"/>
                <c:pt idx="0">
                  <c:v>10</c:v>
                </c:pt>
                <c:pt idx="1">
                  <c:v>25</c:v>
                </c:pt>
                <c:pt idx="2">
                  <c:v>17361</c:v>
                </c:pt>
                <c:pt idx="3">
                  <c:v>739</c:v>
                </c:pt>
                <c:pt idx="4">
                  <c:v>88</c:v>
                </c:pt>
                <c:pt idx="5">
                  <c:v>370</c:v>
                </c:pt>
                <c:pt idx="6">
                  <c:v>1398</c:v>
                </c:pt>
                <c:pt idx="7">
                  <c:v>2841</c:v>
                </c:pt>
                <c:pt idx="8">
                  <c:v>708</c:v>
                </c:pt>
                <c:pt idx="9">
                  <c:v>4638</c:v>
                </c:pt>
                <c:pt idx="10">
                  <c:v>32824</c:v>
                </c:pt>
                <c:pt idx="11">
                  <c:v>1317</c:v>
                </c:pt>
                <c:pt idx="12">
                  <c:v>92</c:v>
                </c:pt>
                <c:pt idx="13">
                  <c:v>1944</c:v>
                </c:pt>
                <c:pt idx="14">
                  <c:v>328</c:v>
                </c:pt>
                <c:pt idx="15">
                  <c:v>526</c:v>
                </c:pt>
                <c:pt idx="16">
                  <c:v>21730</c:v>
                </c:pt>
                <c:pt idx="17">
                  <c:v>6512</c:v>
                </c:pt>
                <c:pt idx="18">
                  <c:v>10825</c:v>
                </c:pt>
                <c:pt idx="19">
                  <c:v>59</c:v>
                </c:pt>
                <c:pt idx="20">
                  <c:v>15860</c:v>
                </c:pt>
              </c:numCache>
            </c:numRef>
          </c:val>
          <c:smooth val="0"/>
          <c:extLst>
            <c:ext xmlns:c16="http://schemas.microsoft.com/office/drawing/2014/chart" uri="{C3380CC4-5D6E-409C-BE32-E72D297353CC}">
              <c16:uniqueId val="{00000005-B0C9-4634-99F1-92C071CD82DB}"/>
            </c:ext>
          </c:extLst>
        </c:ser>
        <c:dLbls>
          <c:showLegendKey val="0"/>
          <c:showVal val="0"/>
          <c:showCatName val="0"/>
          <c:showSerName val="0"/>
          <c:showPercent val="0"/>
          <c:showBubbleSize val="0"/>
        </c:dLbls>
        <c:marker val="1"/>
        <c:smooth val="0"/>
        <c:axId val="614546216"/>
        <c:axId val="614546608"/>
        <c:extLst>
          <c:ext xmlns:c15="http://schemas.microsoft.com/office/drawing/2012/chart" uri="{02D57815-91ED-43cb-92C2-25804820EDAC}">
            <c15:filteredLineSeries>
              <c15:ser>
                <c:idx val="1"/>
                <c:order val="1"/>
                <c:tx>
                  <c:strRef>
                    <c:extLst>
                      <c:ext uri="{02D57815-91ED-43cb-92C2-25804820EDAC}">
                        <c15:formulaRef>
                          <c15:sqref>Sheet1!$AY$1</c15:sqref>
                        </c15:formulaRef>
                      </c:ext>
                    </c:extLst>
                    <c:strCache>
                      <c:ptCount val="1"/>
                      <c:pt idx="0">
                        <c:v>rank_G2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extLst>
                      <c:ext uri="{02D57815-91ED-43cb-92C2-25804820EDAC}">
                        <c15:formulaRef>
                          <c15:sqref>Sheet1!$AW$2:$AW$22</c15:sqref>
                        </c15:formulaRef>
                      </c:ext>
                    </c:extLst>
                    <c:strCache>
                      <c:ptCount val="21"/>
                      <c:pt idx="0">
                        <c:v>tonight</c:v>
                      </c:pt>
                      <c:pt idx="1">
                        <c:v>night</c:v>
                      </c:pt>
                      <c:pt idx="2">
                        <c:v>gentri</c:v>
                      </c:pt>
                      <c:pt idx="3">
                        <c:v>bar</c:v>
                      </c:pt>
                      <c:pt idx="4">
                        <c:v>coffe</c:v>
                      </c:pt>
                      <c:pt idx="5">
                        <c:v>cafe</c:v>
                      </c:pt>
                      <c:pt idx="6">
                        <c:v>restaur</c:v>
                      </c:pt>
                      <c:pt idx="7">
                        <c:v>galleri</c:v>
                      </c:pt>
                      <c:pt idx="8">
                        <c:v>young</c:v>
                      </c:pt>
                      <c:pt idx="9">
                        <c:v>youth</c:v>
                      </c:pt>
                      <c:pt idx="10">
                        <c:v>trendi</c:v>
                      </c:pt>
                      <c:pt idx="11">
                        <c:v>aesthet</c:v>
                      </c:pt>
                      <c:pt idx="12">
                        <c:v>art</c:v>
                      </c:pt>
                      <c:pt idx="13">
                        <c:v>hipster</c:v>
                      </c:pt>
                      <c:pt idx="14">
                        <c:v>beer</c:v>
                      </c:pt>
                      <c:pt idx="15">
                        <c:v>gay</c:v>
                      </c:pt>
                      <c:pt idx="16">
                        <c:v>lesbian</c:v>
                      </c:pt>
                      <c:pt idx="17">
                        <c:v>victorian</c:v>
                      </c:pt>
                      <c:pt idx="18">
                        <c:v>bohemian</c:v>
                      </c:pt>
                      <c:pt idx="19">
                        <c:v>yoga</c:v>
                      </c:pt>
                      <c:pt idx="20">
                        <c:v>expens</c:v>
                      </c:pt>
                    </c:strCache>
                  </c:strRef>
                </c:cat>
                <c:val>
                  <c:numRef>
                    <c:extLst>
                      <c:ext uri="{02D57815-91ED-43cb-92C2-25804820EDAC}">
                        <c15:formulaRef>
                          <c15:sqref>Sheet1!$AY$2:$AY$22</c15:sqref>
                        </c15:formulaRef>
                      </c:ext>
                    </c:extLst>
                    <c:numCache>
                      <c:formatCode>General</c:formatCode>
                      <c:ptCount val="21"/>
                      <c:pt idx="0">
                        <c:v>31654</c:v>
                      </c:pt>
                      <c:pt idx="1">
                        <c:v>21578</c:v>
                      </c:pt>
                      <c:pt idx="2">
                        <c:v>12656</c:v>
                      </c:pt>
                      <c:pt idx="3">
                        <c:v>3205</c:v>
                      </c:pt>
                      <c:pt idx="4">
                        <c:v>6951</c:v>
                      </c:pt>
                      <c:pt idx="5">
                        <c:v>5393</c:v>
                      </c:pt>
                      <c:pt idx="6">
                        <c:v>25424</c:v>
                      </c:pt>
                      <c:pt idx="7">
                        <c:v>12398</c:v>
                      </c:pt>
                      <c:pt idx="8">
                        <c:v>35475</c:v>
                      </c:pt>
                      <c:pt idx="9">
                        <c:v>35499</c:v>
                      </c:pt>
                      <c:pt idx="10">
                        <c:v>32002</c:v>
                      </c:pt>
                      <c:pt idx="11">
                        <c:v>1394</c:v>
                      </c:pt>
                      <c:pt idx="12">
                        <c:v>2424</c:v>
                      </c:pt>
                      <c:pt idx="13">
                        <c:v>14533</c:v>
                      </c:pt>
                      <c:pt idx="14">
                        <c:v>3588</c:v>
                      </c:pt>
                      <c:pt idx="15">
                        <c:v>12536</c:v>
                      </c:pt>
                      <c:pt idx="16">
                        <c:v>18101</c:v>
                      </c:pt>
                      <c:pt idx="17">
                        <c:v>33762</c:v>
                      </c:pt>
                      <c:pt idx="18">
                        <c:v>4458</c:v>
                      </c:pt>
                      <c:pt idx="19">
                        <c:v>35389</c:v>
                      </c:pt>
                      <c:pt idx="20">
                        <c:v>10742</c:v>
                      </c:pt>
                    </c:numCache>
                  </c:numRef>
                </c:val>
                <c:smooth val="0"/>
                <c:extLst>
                  <c:ext xmlns:c16="http://schemas.microsoft.com/office/drawing/2014/chart" uri="{C3380CC4-5D6E-409C-BE32-E72D297353CC}">
                    <c16:uniqueId val="{00000006-B0C9-4634-99F1-92C071CD82DB}"/>
                  </c:ext>
                </c:extLst>
              </c15:ser>
            </c15:filteredLineSeries>
          </c:ext>
        </c:extLst>
      </c:lineChart>
      <c:catAx>
        <c:axId val="614546216"/>
        <c:scaling>
          <c:orientation val="minMax"/>
        </c:scaling>
        <c:delete val="0"/>
        <c:axPos val="t"/>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4546608"/>
        <c:crosses val="autoZero"/>
        <c:auto val="1"/>
        <c:lblAlgn val="ctr"/>
        <c:lblOffset val="100"/>
        <c:noMultiLvlLbl val="0"/>
      </c:catAx>
      <c:valAx>
        <c:axId val="614546608"/>
        <c:scaling>
          <c:orientation val="maxMin"/>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4546216"/>
        <c:crosses val="autoZero"/>
        <c:crossBetween val="between"/>
      </c:valAx>
      <c:spPr>
        <a:noFill/>
        <a:ln>
          <a:noFill/>
        </a:ln>
        <a:effectLst/>
      </c:spPr>
    </c:plotArea>
    <c:legend>
      <c:legendPos val="b"/>
      <c:layout>
        <c:manualLayout>
          <c:xMode val="edge"/>
          <c:yMode val="edge"/>
          <c:x val="0.19939694381051534"/>
          <c:y val="0.89983561057469497"/>
          <c:w val="0.59447052348961504"/>
          <c:h val="8.750243227556141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5CF30-97D1-4E2C-BCEE-9C4894BABC33}" type="datetimeFigureOut">
              <a:rPr lang="en-US" smtClean="0"/>
              <a:t>12/26/2017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A1ADC2-E55F-4D1C-8E29-C08EAE253711}" type="slidenum">
              <a:rPr lang="en-US" smtClean="0"/>
              <a:t>‹#›</a:t>
            </a:fld>
            <a:endParaRPr lang="en-US" dirty="0"/>
          </a:p>
        </p:txBody>
      </p:sp>
    </p:spTree>
    <p:extLst>
      <p:ext uri="{BB962C8B-B14F-4D97-AF65-F5344CB8AC3E}">
        <p14:creationId xmlns:p14="http://schemas.microsoft.com/office/powerpoint/2010/main" val="2367293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B0ADA4-3830-4069-9AE4-FAD49612F702}" type="slidenum">
              <a:rPr lang="en-US" smtClean="0"/>
              <a:t>1</a:t>
            </a:fld>
            <a:endParaRPr lang="en-US" dirty="0"/>
          </a:p>
        </p:txBody>
      </p:sp>
    </p:spTree>
    <p:extLst>
      <p:ext uri="{BB962C8B-B14F-4D97-AF65-F5344CB8AC3E}">
        <p14:creationId xmlns:p14="http://schemas.microsoft.com/office/powerpoint/2010/main" val="2373255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21</a:t>
            </a:fld>
            <a:endParaRPr lang="en-US" dirty="0"/>
          </a:p>
        </p:txBody>
      </p:sp>
    </p:spTree>
    <p:extLst>
      <p:ext uri="{BB962C8B-B14F-4D97-AF65-F5344CB8AC3E}">
        <p14:creationId xmlns:p14="http://schemas.microsoft.com/office/powerpoint/2010/main" val="1489493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4A7BB-1AE9-4CB7-9177-1856ED2A5737}" type="slidenum">
              <a:rPr lang="en-US" smtClean="0"/>
              <a:t>24</a:t>
            </a:fld>
            <a:endParaRPr lang="en-US" dirty="0"/>
          </a:p>
        </p:txBody>
      </p:sp>
    </p:spTree>
    <p:extLst>
      <p:ext uri="{BB962C8B-B14F-4D97-AF65-F5344CB8AC3E}">
        <p14:creationId xmlns:p14="http://schemas.microsoft.com/office/powerpoint/2010/main" val="2572511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Need to compare two time point to see if some characteristics change in a particular way</a:t>
            </a:r>
          </a:p>
        </p:txBody>
      </p:sp>
      <p:sp>
        <p:nvSpPr>
          <p:cNvPr id="4" name="Slide Number Placeholder 3"/>
          <p:cNvSpPr>
            <a:spLocks noGrp="1"/>
          </p:cNvSpPr>
          <p:nvPr>
            <p:ph type="sldNum" sz="quarter" idx="10"/>
          </p:nvPr>
        </p:nvSpPr>
        <p:spPr/>
        <p:txBody>
          <a:bodyPr/>
          <a:lstStyle/>
          <a:p>
            <a:fld id="{EDA1ADC2-E55F-4D1C-8E29-C08EAE253711}" type="slidenum">
              <a:rPr lang="en-US" smtClean="0"/>
              <a:t>26</a:t>
            </a:fld>
            <a:endParaRPr lang="en-US" dirty="0"/>
          </a:p>
        </p:txBody>
      </p:sp>
    </p:spTree>
    <p:extLst>
      <p:ext uri="{BB962C8B-B14F-4D97-AF65-F5344CB8AC3E}">
        <p14:creationId xmlns:p14="http://schemas.microsoft.com/office/powerpoint/2010/main" val="3465304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it only selects one area with highest average rank in 9 gentrifiable factors as a gentrifying place.</a:t>
            </a:r>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27</a:t>
            </a:fld>
            <a:endParaRPr lang="en-US" dirty="0"/>
          </a:p>
        </p:txBody>
      </p:sp>
    </p:spTree>
    <p:extLst>
      <p:ext uri="{BB962C8B-B14F-4D97-AF65-F5344CB8AC3E}">
        <p14:creationId xmlns:p14="http://schemas.microsoft.com/office/powerpoint/2010/main" val="1845205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dirty="0"/>
              <a:t>Rigorious definition of gentriable area. The more regorious defition of a gentrifiable  area, the less gentrifying area it would identifies. (1) the median income of the area in the prior year must be lower than the median of the city (2) the propotion of new building in the area within past 20 years lower than the median proportion of the entire city.  Eg. Although The </a:t>
            </a:r>
            <a:r>
              <a:rPr lang="en-US" sz="1200" kern="1200" dirty="0">
                <a:solidFill>
                  <a:schemeClr val="tx1"/>
                </a:solidFill>
                <a:effectLst/>
                <a:latin typeface="+mn-lt"/>
                <a:ea typeface="+mn-ea"/>
                <a:cs typeface="+mn-cs"/>
              </a:rPr>
              <a:t>educated residents and the rent increase significantly in </a:t>
            </a:r>
            <a:r>
              <a:rPr lang="en-AU" dirty="0"/>
              <a:t>Downtown, there are too many new building in the prior time point. </a:t>
            </a:r>
          </a:p>
          <a:p>
            <a:pPr marL="228600" indent="-228600">
              <a:buAutoNum type="arabicPeriod"/>
            </a:pPr>
            <a:r>
              <a:rPr lang="en-AU" dirty="0"/>
              <a:t> </a:t>
            </a:r>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28</a:t>
            </a:fld>
            <a:endParaRPr lang="en-US" dirty="0"/>
          </a:p>
        </p:txBody>
      </p:sp>
    </p:spTree>
    <p:extLst>
      <p:ext uri="{BB962C8B-B14F-4D97-AF65-F5344CB8AC3E}">
        <p14:creationId xmlns:p14="http://schemas.microsoft.com/office/powerpoint/2010/main" val="158210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29</a:t>
            </a:fld>
            <a:endParaRPr lang="en-US" dirty="0"/>
          </a:p>
        </p:txBody>
      </p:sp>
    </p:spTree>
    <p:extLst>
      <p:ext uri="{BB962C8B-B14F-4D97-AF65-F5344CB8AC3E}">
        <p14:creationId xmlns:p14="http://schemas.microsoft.com/office/powerpoint/2010/main" val="372957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pPr marL="228600" indent="-228600">
              <a:buAutoNum type="arabicPeriod"/>
            </a:pPr>
            <a:r>
              <a:rPr lang="en-AU" dirty="0"/>
              <a:t>The major reason is its strict definition of a gentrifiable area. A gentrifying area must have average family income which is at the bottom quantile of the entire city at the beginning of a period of time. If a place has high median income at prior year, no matter how much its median income increase after a period of time, it will not be recognized as gentrifying. </a:t>
            </a:r>
          </a:p>
          <a:p>
            <a:pPr marL="228600" indent="-228600">
              <a:buAutoNum type="arabicPeriod"/>
            </a:pPr>
            <a:r>
              <a:rPr lang="en-AU" dirty="0"/>
              <a:t>this method only relies on economic change and doesn’t take demographic factors into account. Therefore, if the income chage doesn’t meet a certain number, no matter how many college-educated people or white collor people increase in a census block group, the block group would not be identified as gentrifying.</a:t>
            </a:r>
            <a:endParaRPr lang="en-US" dirty="0"/>
          </a:p>
          <a:p>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30</a:t>
            </a:fld>
            <a:endParaRPr lang="en-US" dirty="0"/>
          </a:p>
        </p:txBody>
      </p:sp>
    </p:spTree>
    <p:extLst>
      <p:ext uri="{BB962C8B-B14F-4D97-AF65-F5344CB8AC3E}">
        <p14:creationId xmlns:p14="http://schemas.microsoft.com/office/powerpoint/2010/main" val="2121623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Although Voorhees center’s method only identified two human-perceived gentrifying areas, most socioeconomic increase areas it identified are located in human-perceived gentrifying areas.   </a:t>
            </a:r>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31</a:t>
            </a:fld>
            <a:endParaRPr lang="en-US" dirty="0"/>
          </a:p>
        </p:txBody>
      </p:sp>
    </p:spTree>
    <p:extLst>
      <p:ext uri="{BB962C8B-B14F-4D97-AF65-F5344CB8AC3E}">
        <p14:creationId xmlns:p14="http://schemas.microsoft.com/office/powerpoint/2010/main" val="4215684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Reason 3, to measure cultural characteristics, we need to use other cultural mesurement like the number of coffee shops (but it only mesure a certain consuming pattern); or we need to incorporate human perception like conducting fieldwork or interviewing the local people (but it is time comsuming and labor intensive)</a:t>
            </a:r>
          </a:p>
          <a:p>
            <a:endParaRPr lang="en-AU" dirty="0"/>
          </a:p>
          <a:p>
            <a:r>
              <a:rPr lang="en-AU" dirty="0"/>
              <a:t>Therefore, this research introduces a social media based approach which help us to detect the cultural characteristics of gentrification. </a:t>
            </a:r>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32</a:t>
            </a:fld>
            <a:endParaRPr lang="en-US" dirty="0"/>
          </a:p>
        </p:txBody>
      </p:sp>
    </p:spTree>
    <p:extLst>
      <p:ext uri="{BB962C8B-B14F-4D97-AF65-F5344CB8AC3E}">
        <p14:creationId xmlns:p14="http://schemas.microsoft.com/office/powerpoint/2010/main" val="3178224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33</a:t>
            </a:fld>
            <a:endParaRPr lang="en-US" dirty="0"/>
          </a:p>
        </p:txBody>
      </p:sp>
    </p:spTree>
    <p:extLst>
      <p:ext uri="{BB962C8B-B14F-4D97-AF65-F5344CB8AC3E}">
        <p14:creationId xmlns:p14="http://schemas.microsoft.com/office/powerpoint/2010/main" val="88558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5</a:t>
            </a:fld>
            <a:endParaRPr lang="en-US" dirty="0"/>
          </a:p>
        </p:txBody>
      </p:sp>
    </p:spTree>
    <p:extLst>
      <p:ext uri="{BB962C8B-B14F-4D97-AF65-F5344CB8AC3E}">
        <p14:creationId xmlns:p14="http://schemas.microsoft.com/office/powerpoint/2010/main" val="1106559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clustering not classification because we don’t know the actural gentrifying areas</a:t>
            </a:r>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39</a:t>
            </a:fld>
            <a:endParaRPr lang="en-US" dirty="0"/>
          </a:p>
        </p:txBody>
      </p:sp>
    </p:spTree>
    <p:extLst>
      <p:ext uri="{BB962C8B-B14F-4D97-AF65-F5344CB8AC3E}">
        <p14:creationId xmlns:p14="http://schemas.microsoft.com/office/powerpoint/2010/main" val="756667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Master plan: </a:t>
            </a:r>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43</a:t>
            </a:fld>
            <a:endParaRPr lang="en-US" dirty="0"/>
          </a:p>
        </p:txBody>
      </p:sp>
    </p:spTree>
    <p:extLst>
      <p:ext uri="{BB962C8B-B14F-4D97-AF65-F5344CB8AC3E}">
        <p14:creationId xmlns:p14="http://schemas.microsoft.com/office/powerpoint/2010/main" val="2545465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also looked into the use of words. I want to know if gentrifying areas have different word use. </a:t>
            </a:r>
          </a:p>
          <a:p>
            <a:endParaRPr lang="en-AU" dirty="0"/>
          </a:p>
          <a:p>
            <a:r>
              <a:rPr lang="en-AU" dirty="0"/>
              <a:t>However, does this result mean that gentrification keywords play no role in gentrifying areas?</a:t>
            </a:r>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44</a:t>
            </a:fld>
            <a:endParaRPr lang="en-US" dirty="0"/>
          </a:p>
        </p:txBody>
      </p:sp>
    </p:spTree>
    <p:extLst>
      <p:ext uri="{BB962C8B-B14F-4D97-AF65-F5344CB8AC3E}">
        <p14:creationId xmlns:p14="http://schemas.microsoft.com/office/powerpoint/2010/main" val="1924291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46</a:t>
            </a:fld>
            <a:endParaRPr lang="en-US" dirty="0"/>
          </a:p>
        </p:txBody>
      </p:sp>
    </p:spTree>
    <p:extLst>
      <p:ext uri="{BB962C8B-B14F-4D97-AF65-F5344CB8AC3E}">
        <p14:creationId xmlns:p14="http://schemas.microsoft.com/office/powerpoint/2010/main" val="2055145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47</a:t>
            </a:fld>
            <a:endParaRPr lang="en-US" dirty="0"/>
          </a:p>
        </p:txBody>
      </p:sp>
    </p:spTree>
    <p:extLst>
      <p:ext uri="{BB962C8B-B14F-4D97-AF65-F5344CB8AC3E}">
        <p14:creationId xmlns:p14="http://schemas.microsoft.com/office/powerpoint/2010/main" val="3158006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Bivariate morian I cannot be applied to categorical variables </a:t>
            </a:r>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49</a:t>
            </a:fld>
            <a:endParaRPr lang="en-US" dirty="0"/>
          </a:p>
        </p:txBody>
      </p:sp>
    </p:spTree>
    <p:extLst>
      <p:ext uri="{BB962C8B-B14F-4D97-AF65-F5344CB8AC3E}">
        <p14:creationId xmlns:p14="http://schemas.microsoft.com/office/powerpoint/2010/main" val="354417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This research compared gentrifying areas identified by quantitative and qualitative measures. </a:t>
            </a:r>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7</a:t>
            </a:fld>
            <a:endParaRPr lang="en-US" dirty="0"/>
          </a:p>
        </p:txBody>
      </p:sp>
    </p:spTree>
    <p:extLst>
      <p:ext uri="{BB962C8B-B14F-4D97-AF65-F5344CB8AC3E}">
        <p14:creationId xmlns:p14="http://schemas.microsoft.com/office/powerpoint/2010/main" val="145001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Why Salt Lake City? (1) </a:t>
            </a:r>
            <a:r>
              <a:rPr lang="en-US" sz="1200" kern="1200" dirty="0">
                <a:solidFill>
                  <a:schemeClr val="tx1"/>
                </a:solidFill>
                <a:effectLst/>
                <a:latin typeface="+mn-lt"/>
                <a:ea typeface="+mn-ea"/>
                <a:cs typeface="+mn-cs"/>
              </a:rPr>
              <a:t>According to the report on U.S. Census website, Utah is the fastest-growing state.</a:t>
            </a:r>
            <a:r>
              <a:rPr lang="en-US" dirty="0">
                <a:effectLst/>
              </a:rPr>
              <a:t> </a:t>
            </a:r>
            <a:r>
              <a:rPr lang="en-AU" dirty="0">
                <a:effectLst/>
              </a:rPr>
              <a:t>The growth of population is associated with its urban development, and it might result in significant gentrification phenomenon in its city areas. (2) Comparing to other cities, Salt Lake City is more compact, and it developed in Salt Lake Valley, so there are fewer factors will influence its urban development (3) I found that there are some gentrifying areas in this 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study area only included those census block groups which have more than 50% area within the city’s boundary. Additionally, those census block groups with the population densisty less than 5 percentile (446.02people/km2) are not discussed in this research. </a:t>
            </a:r>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9</a:t>
            </a:fld>
            <a:endParaRPr lang="en-US" dirty="0"/>
          </a:p>
        </p:txBody>
      </p:sp>
    </p:spTree>
    <p:extLst>
      <p:ext uri="{BB962C8B-B14F-4D97-AF65-F5344CB8AC3E}">
        <p14:creationId xmlns:p14="http://schemas.microsoft.com/office/powerpoint/2010/main" val="273176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14</a:t>
            </a:fld>
            <a:endParaRPr lang="en-US" dirty="0"/>
          </a:p>
        </p:txBody>
      </p:sp>
    </p:spTree>
    <p:extLst>
      <p:ext uri="{BB962C8B-B14F-4D97-AF65-F5344CB8AC3E}">
        <p14:creationId xmlns:p14="http://schemas.microsoft.com/office/powerpoint/2010/main" val="220196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County</a:t>
            </a:r>
            <a:r>
              <a:rPr lang="en-US" baseline="0" dirty="0"/>
              <a:t> and city</a:t>
            </a:r>
          </a:p>
          <a:p>
            <a:r>
              <a:rPr lang="en-US" baseline="0" dirty="0"/>
              <a:t>1236070</a:t>
            </a:r>
            <a:endParaRPr lang="en-US" dirty="0"/>
          </a:p>
        </p:txBody>
      </p:sp>
      <p:sp>
        <p:nvSpPr>
          <p:cNvPr id="4" name="Slide Number Placeholder 3"/>
          <p:cNvSpPr>
            <a:spLocks noGrp="1"/>
          </p:cNvSpPr>
          <p:nvPr>
            <p:ph type="sldNum" sz="quarter" idx="10"/>
          </p:nvPr>
        </p:nvSpPr>
        <p:spPr/>
        <p:txBody>
          <a:bodyPr/>
          <a:lstStyle/>
          <a:p>
            <a:fld id="{5E64A7BB-1AE9-4CB7-9177-1856ED2A5737}" type="slidenum">
              <a:rPr lang="en-US" smtClean="0"/>
              <a:t>15</a:t>
            </a:fld>
            <a:endParaRPr lang="en-US" dirty="0"/>
          </a:p>
        </p:txBody>
      </p:sp>
    </p:spTree>
    <p:extLst>
      <p:ext uri="{BB962C8B-B14F-4D97-AF65-F5344CB8AC3E}">
        <p14:creationId xmlns:p14="http://schemas.microsoft.com/office/powerpoint/2010/main" val="1061085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16</a:t>
            </a:fld>
            <a:endParaRPr lang="en-US" dirty="0"/>
          </a:p>
        </p:txBody>
      </p:sp>
    </p:spTree>
    <p:extLst>
      <p:ext uri="{BB962C8B-B14F-4D97-AF65-F5344CB8AC3E}">
        <p14:creationId xmlns:p14="http://schemas.microsoft.com/office/powerpoint/2010/main" val="1638188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major part of this research is a social-media based framework which helps us identify a sense of gentrification by capturing the cultural characteristics of gentrification.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To measure the cultural characters, I construct two gentrification indicators. One is nightlife activities and the other is gentrification ambience.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To measure the cultural characteristics of gentrification, this research uses two indicators. One is nightlife activities and the other is gentrification ambience. </a:t>
            </a:r>
            <a:endParaRPr lang="en-US" dirty="0"/>
          </a:p>
          <a:p>
            <a:endParaRPr lang="en-US" dirty="0"/>
          </a:p>
        </p:txBody>
      </p:sp>
      <p:sp>
        <p:nvSpPr>
          <p:cNvPr id="4" name="Slide Number Placeholder 3"/>
          <p:cNvSpPr>
            <a:spLocks noGrp="1"/>
          </p:cNvSpPr>
          <p:nvPr>
            <p:ph type="sldNum" sz="quarter" idx="10"/>
          </p:nvPr>
        </p:nvSpPr>
        <p:spPr/>
        <p:txBody>
          <a:bodyPr/>
          <a:lstStyle/>
          <a:p>
            <a:fld id="{EDA1ADC2-E55F-4D1C-8E29-C08EAE253711}" type="slidenum">
              <a:rPr lang="en-US" smtClean="0"/>
              <a:t>17</a:t>
            </a:fld>
            <a:endParaRPr lang="en-US" dirty="0"/>
          </a:p>
        </p:txBody>
      </p:sp>
    </p:spTree>
    <p:extLst>
      <p:ext uri="{BB962C8B-B14F-4D97-AF65-F5344CB8AC3E}">
        <p14:creationId xmlns:p14="http://schemas.microsoft.com/office/powerpoint/2010/main" val="687781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AU" dirty="0"/>
              <a:t>Domain</a:t>
            </a:r>
            <a:r>
              <a:rPr lang="en-AU" baseline="0" dirty="0"/>
              <a:t> experts: </a:t>
            </a:r>
            <a:r>
              <a:rPr lang="en-AU" dirty="0"/>
              <a:t>Michael,</a:t>
            </a:r>
            <a:r>
              <a:rPr lang="en-AU" baseline="0" dirty="0"/>
              <a:t> Joe, Kate…</a:t>
            </a:r>
          </a:p>
          <a:p>
            <a:endParaRPr lang="en-AU"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However, Instagram restricts people to analyze the photos with computational technique. it says</a:t>
            </a:r>
            <a:endParaRPr lang="en-US" dirty="0"/>
          </a:p>
        </p:txBody>
      </p:sp>
      <p:sp>
        <p:nvSpPr>
          <p:cNvPr id="4" name="Slide Number Placeholder 3"/>
          <p:cNvSpPr>
            <a:spLocks noGrp="1"/>
          </p:cNvSpPr>
          <p:nvPr>
            <p:ph type="sldNum" sz="quarter" idx="10"/>
          </p:nvPr>
        </p:nvSpPr>
        <p:spPr/>
        <p:txBody>
          <a:bodyPr/>
          <a:lstStyle/>
          <a:p>
            <a:fld id="{0FB0ADA4-3830-4069-9AE4-FAD49612F702}" type="slidenum">
              <a:rPr lang="en-US" smtClean="0"/>
              <a:t>19</a:t>
            </a:fld>
            <a:endParaRPr lang="en-US" dirty="0"/>
          </a:p>
        </p:txBody>
      </p:sp>
    </p:spTree>
    <p:extLst>
      <p:ext uri="{BB962C8B-B14F-4D97-AF65-F5344CB8AC3E}">
        <p14:creationId xmlns:p14="http://schemas.microsoft.com/office/powerpoint/2010/main" val="1246224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76374-91C9-4245-98ED-77397D3385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10F57F-57CE-49ED-91BE-88FE407D6A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A6012B-39B4-4C60-A44E-08FC64ACCA82}"/>
              </a:ext>
            </a:extLst>
          </p:cNvPr>
          <p:cNvSpPr>
            <a:spLocks noGrp="1"/>
          </p:cNvSpPr>
          <p:nvPr>
            <p:ph type="dt" sz="half" idx="10"/>
          </p:nvPr>
        </p:nvSpPr>
        <p:spPr/>
        <p:txBody>
          <a:bodyPr/>
          <a:lstStyle/>
          <a:p>
            <a:fld id="{6B7F62EF-FE93-4829-A6A4-09B51805A5CC}" type="datetimeFigureOut">
              <a:rPr lang="en-US" smtClean="0"/>
              <a:t>12/26/2017</a:t>
            </a:fld>
            <a:endParaRPr lang="en-US" dirty="0"/>
          </a:p>
        </p:txBody>
      </p:sp>
      <p:sp>
        <p:nvSpPr>
          <p:cNvPr id="5" name="Footer Placeholder 4">
            <a:extLst>
              <a:ext uri="{FF2B5EF4-FFF2-40B4-BE49-F238E27FC236}">
                <a16:creationId xmlns:a16="http://schemas.microsoft.com/office/drawing/2014/main" id="{059033DD-0A27-4CDB-876F-F41F56C173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D719D3-D875-4808-90CF-0748EDD8CD61}"/>
              </a:ext>
            </a:extLst>
          </p:cNvPr>
          <p:cNvSpPr>
            <a:spLocks noGrp="1"/>
          </p:cNvSpPr>
          <p:nvPr>
            <p:ph type="sldNum" sz="quarter" idx="12"/>
          </p:nvPr>
        </p:nvSpPr>
        <p:spPr/>
        <p:txBody>
          <a:bodyPr/>
          <a:lstStyle/>
          <a:p>
            <a:fld id="{93C05C81-4888-4838-B32F-7A6D10F8B9FD}" type="slidenum">
              <a:rPr lang="en-US" smtClean="0"/>
              <a:t>‹#›</a:t>
            </a:fld>
            <a:endParaRPr lang="en-US" dirty="0"/>
          </a:p>
        </p:txBody>
      </p:sp>
    </p:spTree>
    <p:extLst>
      <p:ext uri="{BB962C8B-B14F-4D97-AF65-F5344CB8AC3E}">
        <p14:creationId xmlns:p14="http://schemas.microsoft.com/office/powerpoint/2010/main" val="271322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5A52-7A22-4F52-A4D3-49DB94D127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D033C-529B-467D-9DC3-FFFE6DEA70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65D435-8D75-45AC-9212-471BE0643F83}"/>
              </a:ext>
            </a:extLst>
          </p:cNvPr>
          <p:cNvSpPr>
            <a:spLocks noGrp="1"/>
          </p:cNvSpPr>
          <p:nvPr>
            <p:ph type="dt" sz="half" idx="10"/>
          </p:nvPr>
        </p:nvSpPr>
        <p:spPr/>
        <p:txBody>
          <a:bodyPr/>
          <a:lstStyle/>
          <a:p>
            <a:fld id="{6B7F62EF-FE93-4829-A6A4-09B51805A5CC}" type="datetimeFigureOut">
              <a:rPr lang="en-US" smtClean="0"/>
              <a:t>12/26/2017</a:t>
            </a:fld>
            <a:endParaRPr lang="en-US" dirty="0"/>
          </a:p>
        </p:txBody>
      </p:sp>
      <p:sp>
        <p:nvSpPr>
          <p:cNvPr id="5" name="Footer Placeholder 4">
            <a:extLst>
              <a:ext uri="{FF2B5EF4-FFF2-40B4-BE49-F238E27FC236}">
                <a16:creationId xmlns:a16="http://schemas.microsoft.com/office/drawing/2014/main" id="{6017C888-3F08-45A8-9EBC-B890ADAD5B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838FF2-CD60-4D80-B1B2-B9A6B950FA06}"/>
              </a:ext>
            </a:extLst>
          </p:cNvPr>
          <p:cNvSpPr>
            <a:spLocks noGrp="1"/>
          </p:cNvSpPr>
          <p:nvPr>
            <p:ph type="sldNum" sz="quarter" idx="12"/>
          </p:nvPr>
        </p:nvSpPr>
        <p:spPr/>
        <p:txBody>
          <a:bodyPr/>
          <a:lstStyle/>
          <a:p>
            <a:fld id="{93C05C81-4888-4838-B32F-7A6D10F8B9FD}" type="slidenum">
              <a:rPr lang="en-US" smtClean="0"/>
              <a:t>‹#›</a:t>
            </a:fld>
            <a:endParaRPr lang="en-US" dirty="0"/>
          </a:p>
        </p:txBody>
      </p:sp>
    </p:spTree>
    <p:extLst>
      <p:ext uri="{BB962C8B-B14F-4D97-AF65-F5344CB8AC3E}">
        <p14:creationId xmlns:p14="http://schemas.microsoft.com/office/powerpoint/2010/main" val="107661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23131D-E7FF-4B08-B24F-F8295F2FA4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5BADD1-83C4-4519-93D7-F3E74856453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86828-A955-4A20-A168-6613B8673CA3}"/>
              </a:ext>
            </a:extLst>
          </p:cNvPr>
          <p:cNvSpPr>
            <a:spLocks noGrp="1"/>
          </p:cNvSpPr>
          <p:nvPr>
            <p:ph type="dt" sz="half" idx="10"/>
          </p:nvPr>
        </p:nvSpPr>
        <p:spPr/>
        <p:txBody>
          <a:bodyPr/>
          <a:lstStyle/>
          <a:p>
            <a:fld id="{6B7F62EF-FE93-4829-A6A4-09B51805A5CC}" type="datetimeFigureOut">
              <a:rPr lang="en-US" smtClean="0"/>
              <a:t>12/26/2017</a:t>
            </a:fld>
            <a:endParaRPr lang="en-US" dirty="0"/>
          </a:p>
        </p:txBody>
      </p:sp>
      <p:sp>
        <p:nvSpPr>
          <p:cNvPr id="5" name="Footer Placeholder 4">
            <a:extLst>
              <a:ext uri="{FF2B5EF4-FFF2-40B4-BE49-F238E27FC236}">
                <a16:creationId xmlns:a16="http://schemas.microsoft.com/office/drawing/2014/main" id="{4CBB74BD-EC66-4967-8687-3439BDB2ED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07365B-0EFE-40AA-B0E3-254331C34658}"/>
              </a:ext>
            </a:extLst>
          </p:cNvPr>
          <p:cNvSpPr>
            <a:spLocks noGrp="1"/>
          </p:cNvSpPr>
          <p:nvPr>
            <p:ph type="sldNum" sz="quarter" idx="12"/>
          </p:nvPr>
        </p:nvSpPr>
        <p:spPr/>
        <p:txBody>
          <a:bodyPr/>
          <a:lstStyle/>
          <a:p>
            <a:fld id="{93C05C81-4888-4838-B32F-7A6D10F8B9FD}" type="slidenum">
              <a:rPr lang="en-US" smtClean="0"/>
              <a:t>‹#›</a:t>
            </a:fld>
            <a:endParaRPr lang="en-US" dirty="0"/>
          </a:p>
        </p:txBody>
      </p:sp>
    </p:spTree>
    <p:extLst>
      <p:ext uri="{BB962C8B-B14F-4D97-AF65-F5344CB8AC3E}">
        <p14:creationId xmlns:p14="http://schemas.microsoft.com/office/powerpoint/2010/main" val="380422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45727-90D4-4708-A457-1280DD7C2F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AB11D-16E9-466E-A417-9D6AD4B518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83CBF-E049-4BAE-B312-BFF13363ED48}"/>
              </a:ext>
            </a:extLst>
          </p:cNvPr>
          <p:cNvSpPr>
            <a:spLocks noGrp="1"/>
          </p:cNvSpPr>
          <p:nvPr>
            <p:ph type="dt" sz="half" idx="10"/>
          </p:nvPr>
        </p:nvSpPr>
        <p:spPr/>
        <p:txBody>
          <a:bodyPr/>
          <a:lstStyle/>
          <a:p>
            <a:fld id="{6B7F62EF-FE93-4829-A6A4-09B51805A5CC}" type="datetimeFigureOut">
              <a:rPr lang="en-US" smtClean="0"/>
              <a:t>12/26/2017</a:t>
            </a:fld>
            <a:endParaRPr lang="en-US" dirty="0"/>
          </a:p>
        </p:txBody>
      </p:sp>
      <p:sp>
        <p:nvSpPr>
          <p:cNvPr id="5" name="Footer Placeholder 4">
            <a:extLst>
              <a:ext uri="{FF2B5EF4-FFF2-40B4-BE49-F238E27FC236}">
                <a16:creationId xmlns:a16="http://schemas.microsoft.com/office/drawing/2014/main" id="{5693FAAE-ABB5-4DC5-B949-2F4290DB38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26E00F-FC2E-425F-88CB-F725AA9D61B0}"/>
              </a:ext>
            </a:extLst>
          </p:cNvPr>
          <p:cNvSpPr>
            <a:spLocks noGrp="1"/>
          </p:cNvSpPr>
          <p:nvPr>
            <p:ph type="sldNum" sz="quarter" idx="12"/>
          </p:nvPr>
        </p:nvSpPr>
        <p:spPr/>
        <p:txBody>
          <a:bodyPr/>
          <a:lstStyle/>
          <a:p>
            <a:fld id="{93C05C81-4888-4838-B32F-7A6D10F8B9FD}" type="slidenum">
              <a:rPr lang="en-US" smtClean="0"/>
              <a:t>‹#›</a:t>
            </a:fld>
            <a:endParaRPr lang="en-US" dirty="0"/>
          </a:p>
        </p:txBody>
      </p:sp>
    </p:spTree>
    <p:extLst>
      <p:ext uri="{BB962C8B-B14F-4D97-AF65-F5344CB8AC3E}">
        <p14:creationId xmlns:p14="http://schemas.microsoft.com/office/powerpoint/2010/main" val="19250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E049-FA41-45F8-97C3-92D7E11950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B14799-3D9C-479E-8641-8D5441F320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9E599B4-226E-4649-9989-0C50FD455B6B}"/>
              </a:ext>
            </a:extLst>
          </p:cNvPr>
          <p:cNvSpPr>
            <a:spLocks noGrp="1"/>
          </p:cNvSpPr>
          <p:nvPr>
            <p:ph type="dt" sz="half" idx="10"/>
          </p:nvPr>
        </p:nvSpPr>
        <p:spPr/>
        <p:txBody>
          <a:bodyPr/>
          <a:lstStyle/>
          <a:p>
            <a:fld id="{6B7F62EF-FE93-4829-A6A4-09B51805A5CC}" type="datetimeFigureOut">
              <a:rPr lang="en-US" smtClean="0"/>
              <a:t>12/26/2017</a:t>
            </a:fld>
            <a:endParaRPr lang="en-US" dirty="0"/>
          </a:p>
        </p:txBody>
      </p:sp>
      <p:sp>
        <p:nvSpPr>
          <p:cNvPr id="5" name="Footer Placeholder 4">
            <a:extLst>
              <a:ext uri="{FF2B5EF4-FFF2-40B4-BE49-F238E27FC236}">
                <a16:creationId xmlns:a16="http://schemas.microsoft.com/office/drawing/2014/main" id="{FBC47763-A5EC-48B0-A826-F1910854C6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603799-854E-4BBB-9A97-C9951996C4DA}"/>
              </a:ext>
            </a:extLst>
          </p:cNvPr>
          <p:cNvSpPr>
            <a:spLocks noGrp="1"/>
          </p:cNvSpPr>
          <p:nvPr>
            <p:ph type="sldNum" sz="quarter" idx="12"/>
          </p:nvPr>
        </p:nvSpPr>
        <p:spPr/>
        <p:txBody>
          <a:bodyPr/>
          <a:lstStyle/>
          <a:p>
            <a:fld id="{93C05C81-4888-4838-B32F-7A6D10F8B9FD}" type="slidenum">
              <a:rPr lang="en-US" smtClean="0"/>
              <a:t>‹#›</a:t>
            </a:fld>
            <a:endParaRPr lang="en-US" dirty="0"/>
          </a:p>
        </p:txBody>
      </p:sp>
    </p:spTree>
    <p:extLst>
      <p:ext uri="{BB962C8B-B14F-4D97-AF65-F5344CB8AC3E}">
        <p14:creationId xmlns:p14="http://schemas.microsoft.com/office/powerpoint/2010/main" val="100645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0F773-DA33-4CBD-B557-0460E5C4F1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4CFD49-8EE7-4305-B7A7-311F9B2C72D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47DEF9-3282-43E2-9ECB-B0919DBAA9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DC6B41-0379-434E-9EB4-D2ED8914C906}"/>
              </a:ext>
            </a:extLst>
          </p:cNvPr>
          <p:cNvSpPr>
            <a:spLocks noGrp="1"/>
          </p:cNvSpPr>
          <p:nvPr>
            <p:ph type="dt" sz="half" idx="10"/>
          </p:nvPr>
        </p:nvSpPr>
        <p:spPr/>
        <p:txBody>
          <a:bodyPr/>
          <a:lstStyle/>
          <a:p>
            <a:fld id="{6B7F62EF-FE93-4829-A6A4-09B51805A5CC}" type="datetimeFigureOut">
              <a:rPr lang="en-US" smtClean="0"/>
              <a:t>12/26/2017</a:t>
            </a:fld>
            <a:endParaRPr lang="en-US" dirty="0"/>
          </a:p>
        </p:txBody>
      </p:sp>
      <p:sp>
        <p:nvSpPr>
          <p:cNvPr id="6" name="Footer Placeholder 5">
            <a:extLst>
              <a:ext uri="{FF2B5EF4-FFF2-40B4-BE49-F238E27FC236}">
                <a16:creationId xmlns:a16="http://schemas.microsoft.com/office/drawing/2014/main" id="{66587A50-64CE-44C0-AA17-98A7081ADC1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7BAF9B7-2734-4557-9B46-10DA577E48A8}"/>
              </a:ext>
            </a:extLst>
          </p:cNvPr>
          <p:cNvSpPr>
            <a:spLocks noGrp="1"/>
          </p:cNvSpPr>
          <p:nvPr>
            <p:ph type="sldNum" sz="quarter" idx="12"/>
          </p:nvPr>
        </p:nvSpPr>
        <p:spPr/>
        <p:txBody>
          <a:bodyPr/>
          <a:lstStyle/>
          <a:p>
            <a:fld id="{93C05C81-4888-4838-B32F-7A6D10F8B9FD}" type="slidenum">
              <a:rPr lang="en-US" smtClean="0"/>
              <a:t>‹#›</a:t>
            </a:fld>
            <a:endParaRPr lang="en-US" dirty="0"/>
          </a:p>
        </p:txBody>
      </p:sp>
    </p:spTree>
    <p:extLst>
      <p:ext uri="{BB962C8B-B14F-4D97-AF65-F5344CB8AC3E}">
        <p14:creationId xmlns:p14="http://schemas.microsoft.com/office/powerpoint/2010/main" val="1362135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12111-BC95-44BB-A27E-E88E97AA87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91168D-762D-45CD-A01D-853E9ECF5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39742A-35DD-4F1E-94E3-6D7B5C193D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B15BAF-3736-4A28-98DB-699FB48ECE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89092AD-03D2-467E-920C-C4AF23526B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F91BAF-1A43-4DF8-8EFB-FC33633D78A6}"/>
              </a:ext>
            </a:extLst>
          </p:cNvPr>
          <p:cNvSpPr>
            <a:spLocks noGrp="1"/>
          </p:cNvSpPr>
          <p:nvPr>
            <p:ph type="dt" sz="half" idx="10"/>
          </p:nvPr>
        </p:nvSpPr>
        <p:spPr/>
        <p:txBody>
          <a:bodyPr/>
          <a:lstStyle/>
          <a:p>
            <a:fld id="{6B7F62EF-FE93-4829-A6A4-09B51805A5CC}" type="datetimeFigureOut">
              <a:rPr lang="en-US" smtClean="0"/>
              <a:t>12/26/2017</a:t>
            </a:fld>
            <a:endParaRPr lang="en-US" dirty="0"/>
          </a:p>
        </p:txBody>
      </p:sp>
      <p:sp>
        <p:nvSpPr>
          <p:cNvPr id="8" name="Footer Placeholder 7">
            <a:extLst>
              <a:ext uri="{FF2B5EF4-FFF2-40B4-BE49-F238E27FC236}">
                <a16:creationId xmlns:a16="http://schemas.microsoft.com/office/drawing/2014/main" id="{4E80F916-745E-40EC-817B-F542D9E351A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9C69B7A-E74D-480B-ADF3-1E69F9AC97E9}"/>
              </a:ext>
            </a:extLst>
          </p:cNvPr>
          <p:cNvSpPr>
            <a:spLocks noGrp="1"/>
          </p:cNvSpPr>
          <p:nvPr>
            <p:ph type="sldNum" sz="quarter" idx="12"/>
          </p:nvPr>
        </p:nvSpPr>
        <p:spPr/>
        <p:txBody>
          <a:bodyPr/>
          <a:lstStyle/>
          <a:p>
            <a:fld id="{93C05C81-4888-4838-B32F-7A6D10F8B9FD}" type="slidenum">
              <a:rPr lang="en-US" smtClean="0"/>
              <a:t>‹#›</a:t>
            </a:fld>
            <a:endParaRPr lang="en-US" dirty="0"/>
          </a:p>
        </p:txBody>
      </p:sp>
    </p:spTree>
    <p:extLst>
      <p:ext uri="{BB962C8B-B14F-4D97-AF65-F5344CB8AC3E}">
        <p14:creationId xmlns:p14="http://schemas.microsoft.com/office/powerpoint/2010/main" val="143964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5F261-70DD-401D-92FA-CFE3C2196D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C7FE69-5670-4C0E-A29D-D2055707E6B3}"/>
              </a:ext>
            </a:extLst>
          </p:cNvPr>
          <p:cNvSpPr>
            <a:spLocks noGrp="1"/>
          </p:cNvSpPr>
          <p:nvPr>
            <p:ph type="dt" sz="half" idx="10"/>
          </p:nvPr>
        </p:nvSpPr>
        <p:spPr/>
        <p:txBody>
          <a:bodyPr/>
          <a:lstStyle/>
          <a:p>
            <a:fld id="{6B7F62EF-FE93-4829-A6A4-09B51805A5CC}" type="datetimeFigureOut">
              <a:rPr lang="en-US" smtClean="0"/>
              <a:t>12/26/2017</a:t>
            </a:fld>
            <a:endParaRPr lang="en-US" dirty="0"/>
          </a:p>
        </p:txBody>
      </p:sp>
      <p:sp>
        <p:nvSpPr>
          <p:cNvPr id="4" name="Footer Placeholder 3">
            <a:extLst>
              <a:ext uri="{FF2B5EF4-FFF2-40B4-BE49-F238E27FC236}">
                <a16:creationId xmlns:a16="http://schemas.microsoft.com/office/drawing/2014/main" id="{899DC2CB-8971-40D7-9A47-2484C2790D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1AB3247-630D-4291-A052-C31FAA61939B}"/>
              </a:ext>
            </a:extLst>
          </p:cNvPr>
          <p:cNvSpPr>
            <a:spLocks noGrp="1"/>
          </p:cNvSpPr>
          <p:nvPr>
            <p:ph type="sldNum" sz="quarter" idx="12"/>
          </p:nvPr>
        </p:nvSpPr>
        <p:spPr/>
        <p:txBody>
          <a:bodyPr/>
          <a:lstStyle/>
          <a:p>
            <a:fld id="{93C05C81-4888-4838-B32F-7A6D10F8B9FD}" type="slidenum">
              <a:rPr lang="en-US" smtClean="0"/>
              <a:t>‹#›</a:t>
            </a:fld>
            <a:endParaRPr lang="en-US" dirty="0"/>
          </a:p>
        </p:txBody>
      </p:sp>
    </p:spTree>
    <p:extLst>
      <p:ext uri="{BB962C8B-B14F-4D97-AF65-F5344CB8AC3E}">
        <p14:creationId xmlns:p14="http://schemas.microsoft.com/office/powerpoint/2010/main" val="1872883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D3B3F-13D5-4593-9CC9-9D9DC19171F1}"/>
              </a:ext>
            </a:extLst>
          </p:cNvPr>
          <p:cNvSpPr>
            <a:spLocks noGrp="1"/>
          </p:cNvSpPr>
          <p:nvPr>
            <p:ph type="dt" sz="half" idx="10"/>
          </p:nvPr>
        </p:nvSpPr>
        <p:spPr/>
        <p:txBody>
          <a:bodyPr/>
          <a:lstStyle/>
          <a:p>
            <a:fld id="{6B7F62EF-FE93-4829-A6A4-09B51805A5CC}" type="datetimeFigureOut">
              <a:rPr lang="en-US" smtClean="0"/>
              <a:t>12/26/2017</a:t>
            </a:fld>
            <a:endParaRPr lang="en-US" dirty="0"/>
          </a:p>
        </p:txBody>
      </p:sp>
      <p:sp>
        <p:nvSpPr>
          <p:cNvPr id="3" name="Footer Placeholder 2">
            <a:extLst>
              <a:ext uri="{FF2B5EF4-FFF2-40B4-BE49-F238E27FC236}">
                <a16:creationId xmlns:a16="http://schemas.microsoft.com/office/drawing/2014/main" id="{3BB26C99-3A99-4229-A78F-BA76EB147C7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673DDE8-E533-4DF8-9DE0-F8DA5F2D3638}"/>
              </a:ext>
            </a:extLst>
          </p:cNvPr>
          <p:cNvSpPr>
            <a:spLocks noGrp="1"/>
          </p:cNvSpPr>
          <p:nvPr>
            <p:ph type="sldNum" sz="quarter" idx="12"/>
          </p:nvPr>
        </p:nvSpPr>
        <p:spPr/>
        <p:txBody>
          <a:bodyPr/>
          <a:lstStyle/>
          <a:p>
            <a:fld id="{93C05C81-4888-4838-B32F-7A6D10F8B9FD}" type="slidenum">
              <a:rPr lang="en-US" smtClean="0"/>
              <a:t>‹#›</a:t>
            </a:fld>
            <a:endParaRPr lang="en-US" dirty="0"/>
          </a:p>
        </p:txBody>
      </p:sp>
    </p:spTree>
    <p:extLst>
      <p:ext uri="{BB962C8B-B14F-4D97-AF65-F5344CB8AC3E}">
        <p14:creationId xmlns:p14="http://schemas.microsoft.com/office/powerpoint/2010/main" val="564325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3C83A-93E8-4423-9370-240DC7D9C6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5BA20B-8093-4BA6-83FE-81A2A689CF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E9DB1-3EDE-4EE2-98A0-DC80CE74F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D0EFCE-0B32-4879-9E5D-BE602E14A607}"/>
              </a:ext>
            </a:extLst>
          </p:cNvPr>
          <p:cNvSpPr>
            <a:spLocks noGrp="1"/>
          </p:cNvSpPr>
          <p:nvPr>
            <p:ph type="dt" sz="half" idx="10"/>
          </p:nvPr>
        </p:nvSpPr>
        <p:spPr/>
        <p:txBody>
          <a:bodyPr/>
          <a:lstStyle/>
          <a:p>
            <a:fld id="{6B7F62EF-FE93-4829-A6A4-09B51805A5CC}" type="datetimeFigureOut">
              <a:rPr lang="en-US" smtClean="0"/>
              <a:t>12/26/2017</a:t>
            </a:fld>
            <a:endParaRPr lang="en-US" dirty="0"/>
          </a:p>
        </p:txBody>
      </p:sp>
      <p:sp>
        <p:nvSpPr>
          <p:cNvPr id="6" name="Footer Placeholder 5">
            <a:extLst>
              <a:ext uri="{FF2B5EF4-FFF2-40B4-BE49-F238E27FC236}">
                <a16:creationId xmlns:a16="http://schemas.microsoft.com/office/drawing/2014/main" id="{0DA4EBCA-2EC9-458A-B18D-43E94E0E13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F6CD75-DAEF-411B-89FC-5023319A4E80}"/>
              </a:ext>
            </a:extLst>
          </p:cNvPr>
          <p:cNvSpPr>
            <a:spLocks noGrp="1"/>
          </p:cNvSpPr>
          <p:nvPr>
            <p:ph type="sldNum" sz="quarter" idx="12"/>
          </p:nvPr>
        </p:nvSpPr>
        <p:spPr/>
        <p:txBody>
          <a:bodyPr/>
          <a:lstStyle/>
          <a:p>
            <a:fld id="{93C05C81-4888-4838-B32F-7A6D10F8B9FD}" type="slidenum">
              <a:rPr lang="en-US" smtClean="0"/>
              <a:t>‹#›</a:t>
            </a:fld>
            <a:endParaRPr lang="en-US" dirty="0"/>
          </a:p>
        </p:txBody>
      </p:sp>
    </p:spTree>
    <p:extLst>
      <p:ext uri="{BB962C8B-B14F-4D97-AF65-F5344CB8AC3E}">
        <p14:creationId xmlns:p14="http://schemas.microsoft.com/office/powerpoint/2010/main" val="2629894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F267E-439C-496F-A01A-C0E6F8867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DCDE12-8CAD-43E5-B67D-B5AAA7F0FD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759C8D3-5F6B-49C3-898F-6592784749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E234CF-0F2D-4487-B33B-E43E2E5E2019}"/>
              </a:ext>
            </a:extLst>
          </p:cNvPr>
          <p:cNvSpPr>
            <a:spLocks noGrp="1"/>
          </p:cNvSpPr>
          <p:nvPr>
            <p:ph type="dt" sz="half" idx="10"/>
          </p:nvPr>
        </p:nvSpPr>
        <p:spPr/>
        <p:txBody>
          <a:bodyPr/>
          <a:lstStyle/>
          <a:p>
            <a:fld id="{6B7F62EF-FE93-4829-A6A4-09B51805A5CC}" type="datetimeFigureOut">
              <a:rPr lang="en-US" smtClean="0"/>
              <a:t>12/26/2017</a:t>
            </a:fld>
            <a:endParaRPr lang="en-US" dirty="0"/>
          </a:p>
        </p:txBody>
      </p:sp>
      <p:sp>
        <p:nvSpPr>
          <p:cNvPr id="6" name="Footer Placeholder 5">
            <a:extLst>
              <a:ext uri="{FF2B5EF4-FFF2-40B4-BE49-F238E27FC236}">
                <a16:creationId xmlns:a16="http://schemas.microsoft.com/office/drawing/2014/main" id="{17994E30-3828-4D9F-AD02-8E2543230B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AA94B43-940D-413C-B9F8-4E9EE89189A0}"/>
              </a:ext>
            </a:extLst>
          </p:cNvPr>
          <p:cNvSpPr>
            <a:spLocks noGrp="1"/>
          </p:cNvSpPr>
          <p:nvPr>
            <p:ph type="sldNum" sz="quarter" idx="12"/>
          </p:nvPr>
        </p:nvSpPr>
        <p:spPr/>
        <p:txBody>
          <a:bodyPr/>
          <a:lstStyle/>
          <a:p>
            <a:fld id="{93C05C81-4888-4838-B32F-7A6D10F8B9FD}" type="slidenum">
              <a:rPr lang="en-US" smtClean="0"/>
              <a:t>‹#›</a:t>
            </a:fld>
            <a:endParaRPr lang="en-US" dirty="0"/>
          </a:p>
        </p:txBody>
      </p:sp>
    </p:spTree>
    <p:extLst>
      <p:ext uri="{BB962C8B-B14F-4D97-AF65-F5344CB8AC3E}">
        <p14:creationId xmlns:p14="http://schemas.microsoft.com/office/powerpoint/2010/main" val="2519460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9E5788-BD03-4AC5-B3F9-10A1995E62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17A549-CDE4-4147-AE17-C4B4ADD245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F4A22-BA59-409C-811A-2EA61DC67C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7F62EF-FE93-4829-A6A4-09B51805A5CC}" type="datetimeFigureOut">
              <a:rPr lang="en-US" smtClean="0"/>
              <a:t>12/26/2017</a:t>
            </a:fld>
            <a:endParaRPr lang="en-US" dirty="0"/>
          </a:p>
        </p:txBody>
      </p:sp>
      <p:sp>
        <p:nvSpPr>
          <p:cNvPr id="5" name="Footer Placeholder 4">
            <a:extLst>
              <a:ext uri="{FF2B5EF4-FFF2-40B4-BE49-F238E27FC236}">
                <a16:creationId xmlns:a16="http://schemas.microsoft.com/office/drawing/2014/main" id="{FB04E538-37F3-4027-854F-5FC28D9C0B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545A351-8056-4E37-A366-F7D3BDB0B6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05C81-4888-4838-B32F-7A6D10F8B9FD}" type="slidenum">
              <a:rPr lang="en-US" smtClean="0"/>
              <a:t>‹#›</a:t>
            </a:fld>
            <a:endParaRPr lang="en-US" dirty="0"/>
          </a:p>
        </p:txBody>
      </p:sp>
    </p:spTree>
    <p:extLst>
      <p:ext uri="{BB962C8B-B14F-4D97-AF65-F5344CB8AC3E}">
        <p14:creationId xmlns:p14="http://schemas.microsoft.com/office/powerpoint/2010/main" val="174700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7968" y="837788"/>
            <a:ext cx="9844216" cy="1717241"/>
          </a:xfrm>
          <a:solidFill>
            <a:schemeClr val="bg2">
              <a:lumMod val="50000"/>
            </a:schemeClr>
          </a:solidFill>
        </p:spPr>
        <p:style>
          <a:lnRef idx="3">
            <a:schemeClr val="lt1"/>
          </a:lnRef>
          <a:fillRef idx="1">
            <a:schemeClr val="accent3"/>
          </a:fillRef>
          <a:effectRef idx="1">
            <a:schemeClr val="accent3"/>
          </a:effectRef>
          <a:fontRef idx="minor">
            <a:schemeClr val="lt1"/>
          </a:fontRef>
        </p:style>
        <p:txBody>
          <a:bodyPr>
            <a:normAutofit fontScale="90000"/>
          </a:bodyPr>
          <a:lstStyle/>
          <a:p>
            <a:pPr>
              <a:spcBef>
                <a:spcPts val="1200"/>
              </a:spcBef>
              <a:spcAft>
                <a:spcPts val="600"/>
              </a:spcAft>
            </a:pPr>
            <a:r>
              <a:rPr lang="en-AU" sz="4000" b="1" dirty="0"/>
              <a:t>Developing a Data Mining Framework to Identify a Sense of Gentrification through Social Media Data:</a:t>
            </a:r>
            <a:endParaRPr lang="en-US" sz="4000" b="1" dirty="0">
              <a:solidFill>
                <a:srgbClr val="CCFFFF"/>
              </a:solidFill>
            </a:endParaRPr>
          </a:p>
        </p:txBody>
      </p:sp>
      <p:sp>
        <p:nvSpPr>
          <p:cNvPr id="3" name="Subtitle 2"/>
          <p:cNvSpPr>
            <a:spLocks noGrp="1"/>
          </p:cNvSpPr>
          <p:nvPr>
            <p:ph type="subTitle" idx="1"/>
          </p:nvPr>
        </p:nvSpPr>
        <p:spPr>
          <a:xfrm>
            <a:off x="1037968" y="3037840"/>
            <a:ext cx="9844216" cy="352938"/>
          </a:xfrm>
          <a:solidFill>
            <a:srgbClr val="CCFFFF"/>
          </a:solidFill>
        </p:spPr>
        <p:txBody>
          <a:bodyPr>
            <a:normAutofit lnSpcReduction="10000"/>
          </a:bodyPr>
          <a:lstStyle/>
          <a:p>
            <a:r>
              <a:rPr lang="en-AU" sz="2000" b="1" dirty="0">
                <a:solidFill>
                  <a:srgbClr val="767171"/>
                </a:solidFill>
              </a:rPr>
              <a:t>A Case Study Using Instagram Posts in Salt Lake City, Utah</a:t>
            </a:r>
            <a:endParaRPr lang="en-US" sz="2000" b="1" dirty="0">
              <a:solidFill>
                <a:srgbClr val="767171"/>
              </a:solidFill>
            </a:endParaRPr>
          </a:p>
        </p:txBody>
      </p:sp>
      <p:sp>
        <p:nvSpPr>
          <p:cNvPr id="4" name="TextBox 3"/>
          <p:cNvSpPr txBox="1"/>
          <p:nvPr/>
        </p:nvSpPr>
        <p:spPr>
          <a:xfrm>
            <a:off x="4044776" y="4121765"/>
            <a:ext cx="3696055" cy="2031325"/>
          </a:xfrm>
          <a:prstGeom prst="rect">
            <a:avLst/>
          </a:prstGeom>
          <a:noFill/>
        </p:spPr>
        <p:txBody>
          <a:bodyPr wrap="square" rtlCol="0">
            <a:spAutoFit/>
          </a:bodyPr>
          <a:lstStyle/>
          <a:p>
            <a:pPr algn="ctr"/>
            <a:r>
              <a:rPr lang="en-US" dirty="0">
                <a:solidFill>
                  <a:schemeClr val="accent1">
                    <a:lumMod val="50000"/>
                  </a:schemeClr>
                </a:solidFill>
                <a:latin typeface="Arial" panose="020B0604020202020204" pitchFamily="34" charset="0"/>
                <a:cs typeface="Arial" panose="020B0604020202020204" pitchFamily="34" charset="0"/>
              </a:rPr>
              <a:t>Cheng-Chia (Karie) Huang</a:t>
            </a:r>
          </a:p>
          <a:p>
            <a:pPr algn="ctr"/>
            <a:endParaRPr lang="en-US" dirty="0">
              <a:solidFill>
                <a:schemeClr val="accent1">
                  <a:lumMod val="50000"/>
                </a:schemeClr>
              </a:solidFill>
              <a:latin typeface="Arial" panose="020B0604020202020204" pitchFamily="34" charset="0"/>
              <a:cs typeface="Arial" panose="020B0604020202020204" pitchFamily="34" charset="0"/>
            </a:endParaRPr>
          </a:p>
          <a:p>
            <a:pPr algn="ctr"/>
            <a:r>
              <a:rPr lang="en-AU" dirty="0">
                <a:solidFill>
                  <a:schemeClr val="accent1">
                    <a:lumMod val="50000"/>
                  </a:schemeClr>
                </a:solidFill>
                <a:latin typeface="Arial" panose="020B0604020202020204" pitchFamily="34" charset="0"/>
                <a:cs typeface="Arial" panose="020B0604020202020204" pitchFamily="34" charset="0"/>
              </a:rPr>
              <a:t>Committee Members:</a:t>
            </a:r>
          </a:p>
          <a:p>
            <a:pPr algn="ctr"/>
            <a:r>
              <a:rPr lang="en-US" dirty="0">
                <a:solidFill>
                  <a:schemeClr val="accent1">
                    <a:lumMod val="50000"/>
                  </a:schemeClr>
                </a:solidFill>
                <a:latin typeface="Arial" panose="020B0604020202020204" pitchFamily="34" charset="0"/>
                <a:cs typeface="Arial" panose="020B0604020202020204" pitchFamily="34" charset="0"/>
              </a:rPr>
              <a:t>Dr. Atsushi Nara (Chair)</a:t>
            </a:r>
          </a:p>
          <a:p>
            <a:pPr algn="ctr"/>
            <a:r>
              <a:rPr lang="en-US" dirty="0">
                <a:solidFill>
                  <a:schemeClr val="accent1">
                    <a:lumMod val="50000"/>
                  </a:schemeClr>
                </a:solidFill>
                <a:latin typeface="Arial" panose="020B0604020202020204" pitchFamily="34" charset="0"/>
                <a:cs typeface="Arial" panose="020B0604020202020204" pitchFamily="34" charset="0"/>
              </a:rPr>
              <a:t>Dr. Ming-Hsiang Tsou</a:t>
            </a:r>
          </a:p>
          <a:p>
            <a:pPr algn="ctr"/>
            <a:r>
              <a:rPr lang="en-US" dirty="0">
                <a:solidFill>
                  <a:schemeClr val="accent1">
                    <a:lumMod val="50000"/>
                  </a:schemeClr>
                </a:solidFill>
                <a:latin typeface="Arial" panose="020B0604020202020204" pitchFamily="34" charset="0"/>
                <a:cs typeface="Arial" panose="020B0604020202020204" pitchFamily="34" charset="0"/>
              </a:rPr>
              <a:t>Dr. Joseph Gibbons</a:t>
            </a:r>
          </a:p>
          <a:p>
            <a:pPr algn="ctr"/>
            <a:endParaRPr lang="en-US"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3214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1" name="Content Placeholder 10">
            <a:extLst>
              <a:ext uri="{FF2B5EF4-FFF2-40B4-BE49-F238E27FC236}">
                <a16:creationId xmlns:a16="http://schemas.microsoft.com/office/drawing/2014/main" id="{E84E79D1-C659-44B7-9623-2A901BE3907B}"/>
              </a:ext>
            </a:extLst>
          </p:cNvPr>
          <p:cNvPicPr>
            <a:picLocks noGrp="1" noChangeAspect="1"/>
          </p:cNvPicPr>
          <p:nvPr>
            <p:ph idx="1"/>
          </p:nvPr>
        </p:nvPicPr>
        <p:blipFill>
          <a:blip r:embed="rId2"/>
          <a:stretch>
            <a:fillRect/>
          </a:stretch>
        </p:blipFill>
        <p:spPr>
          <a:xfrm>
            <a:off x="1041559" y="169533"/>
            <a:ext cx="10108882" cy="6518933"/>
          </a:xfrm>
          <a:prstGeom prst="rect">
            <a:avLst/>
          </a:prstGeom>
        </p:spPr>
      </p:pic>
    </p:spTree>
    <p:extLst>
      <p:ext uri="{BB962C8B-B14F-4D97-AF65-F5344CB8AC3E}">
        <p14:creationId xmlns:p14="http://schemas.microsoft.com/office/powerpoint/2010/main" val="3500935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F099B-B557-4B4D-BBF2-C7532FEA4CCA}"/>
              </a:ext>
            </a:extLst>
          </p:cNvPr>
          <p:cNvSpPr>
            <a:spLocks noGrp="1"/>
          </p:cNvSpPr>
          <p:nvPr>
            <p:ph idx="1"/>
          </p:nvPr>
        </p:nvSpPr>
        <p:spPr/>
        <p:txBody>
          <a:bodyPr/>
          <a:lstStyle/>
          <a:p>
            <a:r>
              <a:rPr lang="en-US" dirty="0">
                <a:solidFill>
                  <a:schemeClr val="accent1">
                    <a:lumMod val="50000"/>
                  </a:schemeClr>
                </a:solidFill>
              </a:rPr>
              <a:t>Background</a:t>
            </a:r>
            <a:r>
              <a:rPr lang="en-US" b="1" dirty="0">
                <a:solidFill>
                  <a:schemeClr val="accent1">
                    <a:lumMod val="50000"/>
                  </a:schemeClr>
                </a:solidFill>
              </a:rPr>
              <a:t> </a:t>
            </a:r>
          </a:p>
          <a:p>
            <a:r>
              <a:rPr lang="en-US" dirty="0">
                <a:solidFill>
                  <a:schemeClr val="accent1">
                    <a:lumMod val="50000"/>
                  </a:schemeClr>
                </a:solidFill>
              </a:rPr>
              <a:t>Research Questions </a:t>
            </a:r>
            <a:endParaRPr lang="en-US" b="1" dirty="0">
              <a:solidFill>
                <a:schemeClr val="accent1">
                  <a:lumMod val="50000"/>
                </a:schemeClr>
              </a:solidFill>
            </a:endParaRPr>
          </a:p>
          <a:p>
            <a:r>
              <a:rPr lang="en-AU" dirty="0">
                <a:solidFill>
                  <a:schemeClr val="accent1">
                    <a:lumMod val="50000"/>
                  </a:schemeClr>
                </a:solidFill>
              </a:rPr>
              <a:t>Study Area and Research Design </a:t>
            </a:r>
          </a:p>
          <a:p>
            <a:r>
              <a:rPr lang="en-US" b="1" dirty="0">
                <a:solidFill>
                  <a:schemeClr val="accent1">
                    <a:lumMod val="50000"/>
                  </a:schemeClr>
                </a:solidFill>
              </a:rPr>
              <a:t>Data and Methods </a:t>
            </a:r>
          </a:p>
          <a:p>
            <a:r>
              <a:rPr lang="en-US" dirty="0">
                <a:solidFill>
                  <a:schemeClr val="accent1">
                    <a:lumMod val="50000"/>
                  </a:schemeClr>
                </a:solidFill>
              </a:rPr>
              <a:t>Results </a:t>
            </a:r>
          </a:p>
          <a:p>
            <a:r>
              <a:rPr lang="en-US" dirty="0">
                <a:solidFill>
                  <a:schemeClr val="accent1">
                    <a:lumMod val="50000"/>
                  </a:schemeClr>
                </a:solidFill>
              </a:rPr>
              <a:t>Conclusion</a:t>
            </a:r>
          </a:p>
          <a:p>
            <a:endParaRPr lang="en-US" dirty="0"/>
          </a:p>
        </p:txBody>
      </p:sp>
      <p:sp>
        <p:nvSpPr>
          <p:cNvPr id="4" name="Title 1">
            <a:extLst>
              <a:ext uri="{FF2B5EF4-FFF2-40B4-BE49-F238E27FC236}">
                <a16:creationId xmlns:a16="http://schemas.microsoft.com/office/drawing/2014/main" id="{E9DC7BD1-CFD6-4113-8511-6944818628A4}"/>
              </a:ext>
            </a:extLst>
          </p:cNvPr>
          <p:cNvSpPr>
            <a:spLocks noGrp="1"/>
          </p:cNvSpPr>
          <p:nvPr>
            <p:ph type="title"/>
          </p:nvPr>
        </p:nvSpPr>
        <p:spPr>
          <a:solidFill>
            <a:srgbClr val="88BCCE"/>
          </a:solidFill>
        </p:spPr>
        <p:txBody>
          <a:bodyPr/>
          <a:lstStyle/>
          <a:p>
            <a:r>
              <a:rPr lang="en-US" b="1" dirty="0">
                <a:solidFill>
                  <a:srgbClr val="CCFFFF"/>
                </a:solidFill>
              </a:rPr>
              <a:t>Layout</a:t>
            </a:r>
          </a:p>
        </p:txBody>
      </p:sp>
    </p:spTree>
    <p:extLst>
      <p:ext uri="{BB962C8B-B14F-4D97-AF65-F5344CB8AC3E}">
        <p14:creationId xmlns:p14="http://schemas.microsoft.com/office/powerpoint/2010/main" val="993388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6439357"/>
            <a:ext cx="10515600" cy="1325563"/>
          </a:xfrm>
        </p:spPr>
        <p:txBody>
          <a:bodyPr/>
          <a:lstStyle/>
          <a:p>
            <a:r>
              <a:rPr lang="en-US" dirty="0"/>
              <a:t> </a:t>
            </a:r>
            <a:br>
              <a:rPr lang="en-US" dirty="0"/>
            </a:br>
            <a:endParaRPr lang="en-US" dirty="0"/>
          </a:p>
        </p:txBody>
      </p:sp>
      <p:pic>
        <p:nvPicPr>
          <p:cNvPr id="6" name="Picture 5"/>
          <p:cNvPicPr>
            <a:picLocks noChangeAspect="1"/>
          </p:cNvPicPr>
          <p:nvPr/>
        </p:nvPicPr>
        <p:blipFill>
          <a:blip r:embed="rId2"/>
          <a:stretch>
            <a:fillRect/>
          </a:stretch>
        </p:blipFill>
        <p:spPr>
          <a:xfrm>
            <a:off x="2418338" y="1712467"/>
            <a:ext cx="2885808" cy="2922807"/>
          </a:xfrm>
          <a:prstGeom prst="rect">
            <a:avLst/>
          </a:prstGeom>
        </p:spPr>
      </p:pic>
      <p:pic>
        <p:nvPicPr>
          <p:cNvPr id="9" name="Picture 8"/>
          <p:cNvPicPr>
            <a:picLocks noChangeAspect="1"/>
          </p:cNvPicPr>
          <p:nvPr/>
        </p:nvPicPr>
        <p:blipFill>
          <a:blip r:embed="rId3"/>
          <a:stretch>
            <a:fillRect/>
          </a:stretch>
        </p:blipFill>
        <p:spPr>
          <a:xfrm>
            <a:off x="442192" y="3222706"/>
            <a:ext cx="3322817" cy="2697557"/>
          </a:xfrm>
          <a:prstGeom prst="rect">
            <a:avLst/>
          </a:prstGeom>
        </p:spPr>
      </p:pic>
      <p:pic>
        <p:nvPicPr>
          <p:cNvPr id="10" name="Picture 9"/>
          <p:cNvPicPr>
            <a:picLocks noChangeAspect="1"/>
          </p:cNvPicPr>
          <p:nvPr/>
        </p:nvPicPr>
        <p:blipFill>
          <a:blip r:embed="rId4"/>
          <a:stretch>
            <a:fillRect/>
          </a:stretch>
        </p:blipFill>
        <p:spPr>
          <a:xfrm>
            <a:off x="167458" y="1908879"/>
            <a:ext cx="3344687" cy="1852234"/>
          </a:xfrm>
          <a:prstGeom prst="rect">
            <a:avLst/>
          </a:prstGeom>
        </p:spPr>
      </p:pic>
      <p:pic>
        <p:nvPicPr>
          <p:cNvPr id="11" name="Picture 10"/>
          <p:cNvPicPr>
            <a:picLocks noChangeAspect="1"/>
          </p:cNvPicPr>
          <p:nvPr/>
        </p:nvPicPr>
        <p:blipFill>
          <a:blip r:embed="rId5"/>
          <a:stretch>
            <a:fillRect/>
          </a:stretch>
        </p:blipFill>
        <p:spPr>
          <a:xfrm>
            <a:off x="4023623" y="2998496"/>
            <a:ext cx="3346490" cy="3458787"/>
          </a:xfrm>
          <a:prstGeom prst="rect">
            <a:avLst/>
          </a:prstGeom>
        </p:spPr>
      </p:pic>
      <p:sp>
        <p:nvSpPr>
          <p:cNvPr id="14" name="Title 1"/>
          <p:cNvSpPr txBox="1">
            <a:spLocks/>
          </p:cNvSpPr>
          <p:nvPr/>
        </p:nvSpPr>
        <p:spPr>
          <a:xfrm>
            <a:off x="469557" y="329611"/>
            <a:ext cx="10956324" cy="1382856"/>
          </a:xfrm>
          <a:prstGeom prst="rect">
            <a:avLst/>
          </a:prstGeom>
          <a:solidFill>
            <a:srgbClr val="88BCC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The Main Software and Tools</a:t>
            </a:r>
            <a:endParaRPr lang="en-US" b="1" dirty="0">
              <a:solidFill>
                <a:srgbClr val="CCFFFF"/>
              </a:solidFill>
            </a:endParaRPr>
          </a:p>
        </p:txBody>
      </p:sp>
      <p:pic>
        <p:nvPicPr>
          <p:cNvPr id="3" name="Picture 2"/>
          <p:cNvPicPr>
            <a:picLocks noChangeAspect="1"/>
          </p:cNvPicPr>
          <p:nvPr/>
        </p:nvPicPr>
        <p:blipFill>
          <a:blip r:embed="rId6"/>
          <a:stretch>
            <a:fillRect/>
          </a:stretch>
        </p:blipFill>
        <p:spPr>
          <a:xfrm>
            <a:off x="7684538" y="3071130"/>
            <a:ext cx="3674378" cy="448421"/>
          </a:xfrm>
          <a:prstGeom prst="rect">
            <a:avLst/>
          </a:prstGeom>
          <a:ln>
            <a:noFill/>
          </a:ln>
          <a:effectLst>
            <a:outerShdw blurRad="292100" dist="139700" dir="2700000" algn="tl" rotWithShape="0">
              <a:srgbClr val="333333">
                <a:alpha val="65000"/>
              </a:srgbClr>
            </a:outerShdw>
          </a:effectLst>
        </p:spPr>
      </p:pic>
      <p:pic>
        <p:nvPicPr>
          <p:cNvPr id="1026" name="Picture 2" descr="Image result for r language">
            <a:extLst>
              <a:ext uri="{FF2B5EF4-FFF2-40B4-BE49-F238E27FC236}">
                <a16:creationId xmlns:a16="http://schemas.microsoft.com/office/drawing/2014/main" id="{AC348CE0-8B48-4685-8AA8-067B986C9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2294" y="3782442"/>
            <a:ext cx="1590227" cy="12062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rcgis">
            <a:extLst>
              <a:ext uri="{FF2B5EF4-FFF2-40B4-BE49-F238E27FC236}">
                <a16:creationId xmlns:a16="http://schemas.microsoft.com/office/drawing/2014/main" id="{3E1DFD26-ED30-47EE-8DE3-9EFD5517E9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10444" y="4988725"/>
            <a:ext cx="2482565" cy="907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717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5A8689A-930F-4BBB-93F6-930619A88559}"/>
              </a:ext>
            </a:extLst>
          </p:cNvPr>
          <p:cNvGraphicFramePr>
            <a:graphicFrameLocks noGrp="1"/>
          </p:cNvGraphicFramePr>
          <p:nvPr>
            <p:ph idx="1"/>
            <p:extLst>
              <p:ext uri="{D42A27DB-BD31-4B8C-83A1-F6EECF244321}">
                <p14:modId xmlns:p14="http://schemas.microsoft.com/office/powerpoint/2010/main" val="3037400052"/>
              </p:ext>
            </p:extLst>
          </p:nvPr>
        </p:nvGraphicFramePr>
        <p:xfrm>
          <a:off x="1727886" y="2059460"/>
          <a:ext cx="8287265" cy="4374292"/>
        </p:xfrm>
        <a:graphic>
          <a:graphicData uri="http://schemas.openxmlformats.org/drawingml/2006/table">
            <a:tbl>
              <a:tblPr firstRow="1" firstCol="1" bandRow="1"/>
              <a:tblGrid>
                <a:gridCol w="2761831">
                  <a:extLst>
                    <a:ext uri="{9D8B030D-6E8A-4147-A177-3AD203B41FA5}">
                      <a16:colId xmlns:a16="http://schemas.microsoft.com/office/drawing/2014/main" val="692204355"/>
                    </a:ext>
                  </a:extLst>
                </a:gridCol>
                <a:gridCol w="2762717">
                  <a:extLst>
                    <a:ext uri="{9D8B030D-6E8A-4147-A177-3AD203B41FA5}">
                      <a16:colId xmlns:a16="http://schemas.microsoft.com/office/drawing/2014/main" val="1291037554"/>
                    </a:ext>
                  </a:extLst>
                </a:gridCol>
                <a:gridCol w="2762717">
                  <a:extLst>
                    <a:ext uri="{9D8B030D-6E8A-4147-A177-3AD203B41FA5}">
                      <a16:colId xmlns:a16="http://schemas.microsoft.com/office/drawing/2014/main" val="4266389177"/>
                    </a:ext>
                  </a:extLst>
                </a:gridCol>
              </a:tblGrid>
              <a:tr h="243017">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Category</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Source</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Data Collection</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5559848"/>
                  </a:ext>
                </a:extLst>
              </a:tr>
              <a:tr h="972064">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Census Data</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1. 2000 decennial data (154 fields)</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2. 2014 ACS 5-year estimate data (73 fields)</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1. Census FactorFinder </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2. Census FTP server</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6605940"/>
                  </a:ext>
                </a:extLst>
              </a:tr>
              <a:tr h="1944130">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News reports and discussions on online forums</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1. The Great American </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2. Country</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3. Salt Lake Tribune</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4. Summit Sotheby's</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5. International Realty</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6. Utah Stories</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7. Reddit</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8. Zillow</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Search Keywords: </a:t>
                      </a:r>
                      <a:r>
                        <a:rPr lang="en-AU" sz="1200" i="1" dirty="0">
                          <a:effectLst/>
                          <a:latin typeface="Arial" panose="020B0604020202020204" pitchFamily="34" charset="0"/>
                          <a:ea typeface="PMingLiU" panose="02020500000000000000" pitchFamily="18" charset="-120"/>
                          <a:cs typeface="Times New Roman" panose="02020603050405020304" pitchFamily="18" charset="0"/>
                        </a:rPr>
                        <a:t>gentrification </a:t>
                      </a:r>
                      <a:r>
                        <a:rPr lang="en-AU" sz="1200" dirty="0">
                          <a:effectLst/>
                          <a:latin typeface="Arial" panose="020B0604020202020204" pitchFamily="34" charset="0"/>
                          <a:ea typeface="PMingLiU" panose="02020500000000000000" pitchFamily="18" charset="-120"/>
                          <a:cs typeface="Times New Roman" panose="02020603050405020304" pitchFamily="18" charset="0"/>
                        </a:rPr>
                        <a:t>and </a:t>
                      </a:r>
                      <a:r>
                        <a:rPr lang="en-AU" sz="1200" i="1" dirty="0">
                          <a:effectLst/>
                          <a:latin typeface="Arial" panose="020B0604020202020204" pitchFamily="34" charset="0"/>
                          <a:ea typeface="PMingLiU" panose="02020500000000000000" pitchFamily="18" charset="-120"/>
                          <a:cs typeface="Times New Roman" panose="02020603050405020304" pitchFamily="18" charset="0"/>
                        </a:rPr>
                        <a:t>Salt Lake City</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 </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Duration: 2000-2015</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9670128"/>
                  </a:ext>
                </a:extLst>
              </a:tr>
              <a:tr h="972064">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Social Media Data</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Instagram</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Instagram API</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 </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Duration: 2013/1/1~2015/12/31</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6945419"/>
                  </a:ext>
                </a:extLst>
              </a:tr>
              <a:tr h="243017">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2015 Parcel Data</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SanGIS</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AU" sz="1200" dirty="0">
                          <a:effectLst/>
                          <a:latin typeface="Arial" panose="020B0604020202020204" pitchFamily="34" charset="0"/>
                          <a:ea typeface="PMingLiU" panose="02020500000000000000" pitchFamily="18" charset="-120"/>
                          <a:cs typeface="Times New Roman" panose="02020603050405020304" pitchFamily="18" charset="0"/>
                        </a:rPr>
                        <a:t>2015 – 1</a:t>
                      </a:r>
                      <a:r>
                        <a:rPr lang="en-AU" sz="1200" baseline="30000" dirty="0">
                          <a:effectLst/>
                          <a:latin typeface="Arial" panose="020B0604020202020204" pitchFamily="34" charset="0"/>
                          <a:ea typeface="PMingLiU" panose="02020500000000000000" pitchFamily="18" charset="-120"/>
                          <a:cs typeface="Times New Roman" panose="02020603050405020304" pitchFamily="18" charset="0"/>
                        </a:rPr>
                        <a:t>st</a:t>
                      </a:r>
                      <a:r>
                        <a:rPr lang="en-AU" sz="1200" dirty="0">
                          <a:effectLst/>
                          <a:latin typeface="Arial" panose="020B0604020202020204" pitchFamily="34" charset="0"/>
                          <a:ea typeface="PMingLiU" panose="02020500000000000000" pitchFamily="18" charset="-120"/>
                          <a:cs typeface="Times New Roman" panose="02020603050405020304" pitchFamily="18" charset="0"/>
                        </a:rPr>
                        <a:t> Quarter</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54051"/>
                  </a:ext>
                </a:extLst>
              </a:tr>
            </a:tbl>
          </a:graphicData>
        </a:graphic>
      </p:graphicFrame>
      <p:sp>
        <p:nvSpPr>
          <p:cNvPr id="4" name="Title 1">
            <a:extLst>
              <a:ext uri="{FF2B5EF4-FFF2-40B4-BE49-F238E27FC236}">
                <a16:creationId xmlns:a16="http://schemas.microsoft.com/office/drawing/2014/main" id="{9D1AEB19-E6F0-420B-AD2F-C3717C943CB3}"/>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CFFFF"/>
                </a:solidFill>
              </a:rPr>
              <a:t>Data Collection</a:t>
            </a:r>
          </a:p>
        </p:txBody>
      </p:sp>
    </p:spTree>
    <p:extLst>
      <p:ext uri="{BB962C8B-B14F-4D97-AF65-F5344CB8AC3E}">
        <p14:creationId xmlns:p14="http://schemas.microsoft.com/office/powerpoint/2010/main" val="293943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62B4-F064-42A4-9ACF-C5CA925D581A}"/>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44272B8B-0B96-4340-99A8-A23DD3509B55}"/>
              </a:ext>
            </a:extLst>
          </p:cNvPr>
          <p:cNvPicPr>
            <a:picLocks noGrp="1" noChangeAspect="1"/>
          </p:cNvPicPr>
          <p:nvPr>
            <p:ph idx="1"/>
          </p:nvPr>
        </p:nvPicPr>
        <p:blipFill>
          <a:blip r:embed="rId3"/>
          <a:stretch>
            <a:fillRect/>
          </a:stretch>
        </p:blipFill>
        <p:spPr>
          <a:xfrm>
            <a:off x="1350336" y="2329436"/>
            <a:ext cx="9560664" cy="3369302"/>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EFBF4F89-23CF-4581-8287-7D5A0CBD36FD}"/>
              </a:ext>
            </a:extLst>
          </p:cNvPr>
          <p:cNvSpPr/>
          <p:nvPr/>
        </p:nvSpPr>
        <p:spPr>
          <a:xfrm>
            <a:off x="1552355" y="3200399"/>
            <a:ext cx="1307805" cy="318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08D4F4B-CE61-4943-961E-ABC5E29F4CC4}"/>
              </a:ext>
            </a:extLst>
          </p:cNvPr>
          <p:cNvSpPr txBox="1">
            <a:spLocks/>
          </p:cNvSpPr>
          <p:nvPr/>
        </p:nvSpPr>
        <p:spPr>
          <a:xfrm>
            <a:off x="838200" y="365125"/>
            <a:ext cx="10515600" cy="1325563"/>
          </a:xfrm>
          <a:prstGeom prst="rect">
            <a:avLst/>
          </a:prstGeom>
          <a:solidFill>
            <a:srgbClr val="88BCC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CFFFF"/>
                </a:solidFill>
              </a:rPr>
              <a:t>IRB Examption</a:t>
            </a:r>
          </a:p>
        </p:txBody>
      </p:sp>
    </p:spTree>
    <p:extLst>
      <p:ext uri="{BB962C8B-B14F-4D97-AF65-F5344CB8AC3E}">
        <p14:creationId xmlns:p14="http://schemas.microsoft.com/office/powerpoint/2010/main" val="3804171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2108" y="768993"/>
            <a:ext cx="9827739" cy="5335244"/>
          </a:xfrm>
        </p:spPr>
        <p:txBody>
          <a:bodyPr/>
          <a:lstStyle/>
          <a:p>
            <a:r>
              <a:rPr lang="en-AU" dirty="0">
                <a:solidFill>
                  <a:schemeClr val="accent1">
                    <a:lumMod val="50000"/>
                  </a:schemeClr>
                </a:solidFill>
              </a:rPr>
              <a:t>Filter extreme users: remove users with post counts above the 90th percentile of posting frequencies during 2013-2015.</a:t>
            </a:r>
          </a:p>
          <a:p>
            <a:endParaRPr lang="en-AU" dirty="0"/>
          </a:p>
          <a:p>
            <a:endParaRPr lang="en-AU" dirty="0"/>
          </a:p>
          <a:p>
            <a:endParaRPr lang="en-AU" dirty="0"/>
          </a:p>
          <a:p>
            <a:endParaRPr lang="en-AU" dirty="0"/>
          </a:p>
          <a:p>
            <a:endParaRPr lang="en-AU" dirty="0"/>
          </a:p>
          <a:p>
            <a:endParaRPr lang="en-US" dirty="0"/>
          </a:p>
        </p:txBody>
      </p:sp>
      <p:pic>
        <p:nvPicPr>
          <p:cNvPr id="5" name="Picture 4"/>
          <p:cNvPicPr>
            <a:picLocks noChangeAspect="1"/>
          </p:cNvPicPr>
          <p:nvPr/>
        </p:nvPicPr>
        <p:blipFill>
          <a:blip r:embed="rId3"/>
          <a:stretch>
            <a:fillRect/>
          </a:stretch>
        </p:blipFill>
        <p:spPr>
          <a:xfrm>
            <a:off x="1712424" y="2014598"/>
            <a:ext cx="3307126" cy="2552869"/>
          </a:xfrm>
          <a:prstGeom prst="rect">
            <a:avLst/>
          </a:prstGeom>
        </p:spPr>
      </p:pic>
      <p:pic>
        <p:nvPicPr>
          <p:cNvPr id="6" name="Picture 5"/>
          <p:cNvPicPr>
            <a:picLocks noChangeAspect="1"/>
          </p:cNvPicPr>
          <p:nvPr/>
        </p:nvPicPr>
        <p:blipFill>
          <a:blip r:embed="rId4"/>
          <a:stretch>
            <a:fillRect/>
          </a:stretch>
        </p:blipFill>
        <p:spPr>
          <a:xfrm>
            <a:off x="6889620" y="1956931"/>
            <a:ext cx="3416013" cy="2552869"/>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020571955"/>
              </p:ext>
            </p:extLst>
          </p:nvPr>
        </p:nvGraphicFramePr>
        <p:xfrm>
          <a:off x="1712424" y="5019881"/>
          <a:ext cx="8767152" cy="1333686"/>
        </p:xfrm>
        <a:graphic>
          <a:graphicData uri="http://schemas.openxmlformats.org/drawingml/2006/table">
            <a:tbl>
              <a:tblPr firstRow="1" bandRow="1">
                <a:tableStyleId>{073A0DAA-6AF3-43AB-8588-CEC1D06C72B9}</a:tableStyleId>
              </a:tblPr>
              <a:tblGrid>
                <a:gridCol w="2627643">
                  <a:extLst>
                    <a:ext uri="{9D8B030D-6E8A-4147-A177-3AD203B41FA5}">
                      <a16:colId xmlns:a16="http://schemas.microsoft.com/office/drawing/2014/main" val="20000"/>
                    </a:ext>
                  </a:extLst>
                </a:gridCol>
                <a:gridCol w="1755933">
                  <a:extLst>
                    <a:ext uri="{9D8B030D-6E8A-4147-A177-3AD203B41FA5}">
                      <a16:colId xmlns:a16="http://schemas.microsoft.com/office/drawing/2014/main" val="20001"/>
                    </a:ext>
                  </a:extLst>
                </a:gridCol>
                <a:gridCol w="2191788">
                  <a:extLst>
                    <a:ext uri="{9D8B030D-6E8A-4147-A177-3AD203B41FA5}">
                      <a16:colId xmlns:a16="http://schemas.microsoft.com/office/drawing/2014/main" val="20002"/>
                    </a:ext>
                  </a:extLst>
                </a:gridCol>
                <a:gridCol w="2191788">
                  <a:extLst>
                    <a:ext uri="{9D8B030D-6E8A-4147-A177-3AD203B41FA5}">
                      <a16:colId xmlns:a16="http://schemas.microsoft.com/office/drawing/2014/main" val="20003"/>
                    </a:ext>
                  </a:extLst>
                </a:gridCol>
              </a:tblGrid>
              <a:tr h="818316">
                <a:tc>
                  <a:txBody>
                    <a:bodyPr/>
                    <a:lstStyle/>
                    <a:p>
                      <a:pPr algn="ctr"/>
                      <a:r>
                        <a:rPr lang="en-US" dirty="0"/>
                        <a:t>Dates</a:t>
                      </a:r>
                    </a:p>
                  </a:txBody>
                  <a:tcPr/>
                </a:tc>
                <a:tc>
                  <a:txBody>
                    <a:bodyPr/>
                    <a:lstStyle/>
                    <a:p>
                      <a:pPr algn="ctr"/>
                      <a:r>
                        <a:rPr lang="en-US" dirty="0"/>
                        <a:t>Total Counts in Entire County</a:t>
                      </a:r>
                    </a:p>
                    <a:p>
                      <a:pPr algn="ctr"/>
                      <a:r>
                        <a:rPr lang="en-US" dirty="0"/>
                        <a:t>(before filtering)</a:t>
                      </a:r>
                    </a:p>
                  </a:txBody>
                  <a:tcPr/>
                </a:tc>
                <a:tc>
                  <a:txBody>
                    <a:bodyPr/>
                    <a:lstStyle/>
                    <a:p>
                      <a:pPr algn="ctr"/>
                      <a:r>
                        <a:rPr lang="en-US" dirty="0"/>
                        <a:t>Total Counts in Entire County</a:t>
                      </a:r>
                    </a:p>
                    <a:p>
                      <a:pPr algn="ctr"/>
                      <a:r>
                        <a:rPr lang="en-US" dirty="0"/>
                        <a:t>(after filtering)</a:t>
                      </a:r>
                    </a:p>
                  </a:txBody>
                  <a:tcPr/>
                </a:tc>
                <a:tc>
                  <a:txBody>
                    <a:bodyPr/>
                    <a:lstStyle/>
                    <a:p>
                      <a:pPr algn="ctr"/>
                      <a:r>
                        <a:rPr lang="en-US" dirty="0"/>
                        <a:t>Total Counts in  Study Area</a:t>
                      </a:r>
                    </a:p>
                  </a:txBody>
                  <a:tcPr/>
                </a:tc>
                <a:extLst>
                  <a:ext uri="{0D108BD9-81ED-4DB2-BD59-A6C34878D82A}">
                    <a16:rowId xmlns:a16="http://schemas.microsoft.com/office/drawing/2014/main" val="10000"/>
                  </a:ext>
                </a:extLst>
              </a:tr>
              <a:tr h="419286">
                <a:tc>
                  <a:txBody>
                    <a:bodyPr/>
                    <a:lstStyle/>
                    <a:p>
                      <a:r>
                        <a:rPr lang="en-US" dirty="0"/>
                        <a:t>2013/1/1 ~ 2015/12/31</a:t>
                      </a:r>
                    </a:p>
                  </a:txBody>
                  <a:tcPr/>
                </a:tc>
                <a:tc>
                  <a:txBody>
                    <a:bodyPr/>
                    <a:lstStyle/>
                    <a:p>
                      <a:r>
                        <a:rPr lang="en-US" dirty="0"/>
                        <a:t>1,236,070</a:t>
                      </a:r>
                    </a:p>
                  </a:txBody>
                  <a:tcPr/>
                </a:tc>
                <a:tc>
                  <a:txBody>
                    <a:bodyPr/>
                    <a:lstStyle/>
                    <a:p>
                      <a:r>
                        <a:rPr lang="en-US" dirty="0"/>
                        <a:t>1,120,823</a:t>
                      </a:r>
                    </a:p>
                  </a:txBody>
                  <a:tcPr/>
                </a:tc>
                <a:tc>
                  <a:txBody>
                    <a:bodyPr/>
                    <a:lstStyle/>
                    <a:p>
                      <a:r>
                        <a:rPr lang="en-US" dirty="0"/>
                        <a:t>652,190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3611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D65E1CE-4BF7-4F0D-A194-8C36496D5082}"/>
              </a:ext>
            </a:extLst>
          </p:cNvPr>
          <p:cNvPicPr>
            <a:picLocks noGrp="1" noChangeAspect="1"/>
          </p:cNvPicPr>
          <p:nvPr>
            <p:ph idx="1"/>
          </p:nvPr>
        </p:nvPicPr>
        <p:blipFill>
          <a:blip r:embed="rId3"/>
          <a:stretch>
            <a:fillRect/>
          </a:stretch>
        </p:blipFill>
        <p:spPr>
          <a:xfrm>
            <a:off x="1392639" y="360595"/>
            <a:ext cx="9325069" cy="5588825"/>
          </a:xfrm>
          <a:prstGeom prst="rect">
            <a:avLst/>
          </a:prstGeom>
        </p:spPr>
      </p:pic>
      <p:grpSp>
        <p:nvGrpSpPr>
          <p:cNvPr id="5" name="Group 4">
            <a:extLst>
              <a:ext uri="{FF2B5EF4-FFF2-40B4-BE49-F238E27FC236}">
                <a16:creationId xmlns:a16="http://schemas.microsoft.com/office/drawing/2014/main" id="{A63E9385-C121-490B-9607-F006FF5A35BC}"/>
              </a:ext>
            </a:extLst>
          </p:cNvPr>
          <p:cNvGrpSpPr/>
          <p:nvPr/>
        </p:nvGrpSpPr>
        <p:grpSpPr>
          <a:xfrm>
            <a:off x="9420446" y="4710224"/>
            <a:ext cx="2317898" cy="844240"/>
            <a:chOff x="9601200" y="4912242"/>
            <a:chExt cx="2317898" cy="844240"/>
          </a:xfrm>
        </p:grpSpPr>
        <p:pic>
          <p:nvPicPr>
            <p:cNvPr id="3" name="Picture 2">
              <a:extLst>
                <a:ext uri="{FF2B5EF4-FFF2-40B4-BE49-F238E27FC236}">
                  <a16:creationId xmlns:a16="http://schemas.microsoft.com/office/drawing/2014/main" id="{5F63E323-006C-4723-AEE7-5FAFF084D1A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601200" y="4912242"/>
              <a:ext cx="1978868" cy="844240"/>
            </a:xfrm>
            <a:prstGeom prst="rect">
              <a:avLst/>
            </a:prstGeom>
          </p:spPr>
        </p:pic>
        <p:sp>
          <p:nvSpPr>
            <p:cNvPr id="2" name="TextBox 1">
              <a:extLst>
                <a:ext uri="{FF2B5EF4-FFF2-40B4-BE49-F238E27FC236}">
                  <a16:creationId xmlns:a16="http://schemas.microsoft.com/office/drawing/2014/main" id="{1117986A-7C9E-42A5-A64F-D16F3766E999}"/>
                </a:ext>
              </a:extLst>
            </p:cNvPr>
            <p:cNvSpPr txBox="1"/>
            <p:nvPr/>
          </p:nvSpPr>
          <p:spPr>
            <a:xfrm>
              <a:off x="10069639" y="5345120"/>
              <a:ext cx="1849459" cy="338554"/>
            </a:xfrm>
            <a:prstGeom prst="rect">
              <a:avLst/>
            </a:prstGeom>
            <a:solidFill>
              <a:schemeClr val="bg1"/>
            </a:solidFill>
          </p:spPr>
          <p:txBody>
            <a:bodyPr wrap="square" rtlCol="0">
              <a:spAutoFit/>
            </a:bodyPr>
            <a:lstStyle/>
            <a:p>
              <a:r>
                <a:rPr lang="en-AU" sz="1600" dirty="0"/>
                <a:t>An Instagram Post</a:t>
              </a:r>
              <a:endParaRPr lang="en-US" sz="1600" dirty="0"/>
            </a:p>
          </p:txBody>
        </p:sp>
      </p:grpSp>
    </p:spTree>
    <p:extLst>
      <p:ext uri="{BB962C8B-B14F-4D97-AF65-F5344CB8AC3E}">
        <p14:creationId xmlns:p14="http://schemas.microsoft.com/office/powerpoint/2010/main" val="2558170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83530"/>
            <a:ext cx="10043589" cy="6674469"/>
          </a:xfrm>
          <a:prstGeom prst="rect">
            <a:avLst/>
          </a:prstGeom>
        </p:spPr>
      </p:pic>
      <p:sp>
        <p:nvSpPr>
          <p:cNvPr id="8" name="Rounded Rectangle 7"/>
          <p:cNvSpPr/>
          <p:nvPr/>
        </p:nvSpPr>
        <p:spPr>
          <a:xfrm>
            <a:off x="3708834" y="3140794"/>
            <a:ext cx="1711663" cy="1184071"/>
          </a:xfrm>
          <a:prstGeom prst="roundRect">
            <a:avLst/>
          </a:prstGeom>
          <a:noFill/>
          <a:ln w="57150">
            <a:solidFill>
              <a:schemeClr val="accent2">
                <a:lumMod val="60000"/>
                <a:lumOff val="40000"/>
              </a:schemeClr>
            </a:solidFill>
            <a:prstDash val="lg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96866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75294"/>
            <a:ext cx="9733686" cy="6468523"/>
          </a:xfrm>
          <a:prstGeom prst="rect">
            <a:avLst/>
          </a:prstGeom>
        </p:spPr>
      </p:pic>
      <p:sp>
        <p:nvSpPr>
          <p:cNvPr id="8" name="Rounded Rectangle 7"/>
          <p:cNvSpPr/>
          <p:nvPr/>
        </p:nvSpPr>
        <p:spPr>
          <a:xfrm>
            <a:off x="5195489" y="3642752"/>
            <a:ext cx="1892596" cy="1212112"/>
          </a:xfrm>
          <a:prstGeom prst="roundRect">
            <a:avLst/>
          </a:prstGeom>
          <a:noFill/>
          <a:ln w="57150">
            <a:solidFill>
              <a:schemeClr val="accent2">
                <a:lumMod val="60000"/>
                <a:lumOff val="40000"/>
              </a:schemeClr>
            </a:solidFill>
            <a:prstDash val="lg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87654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3021" y="974747"/>
            <a:ext cx="10239632" cy="2962939"/>
          </a:xfrm>
        </p:spPr>
        <p:txBody>
          <a:bodyPr>
            <a:normAutofit/>
          </a:bodyPr>
          <a:lstStyle/>
          <a:p>
            <a:pPr marL="457200" lvl="1" indent="0">
              <a:buNone/>
            </a:pPr>
            <a:r>
              <a:rPr lang="en-AU" sz="3200" dirty="0">
                <a:solidFill>
                  <a:schemeClr val="accent1">
                    <a:lumMod val="50000"/>
                  </a:schemeClr>
                </a:solidFill>
              </a:rPr>
              <a:t>Gentrification keywords: </a:t>
            </a:r>
          </a:p>
          <a:p>
            <a:pPr marL="457200" lvl="1" indent="0">
              <a:buNone/>
            </a:pPr>
            <a:endParaRPr lang="en-AU" sz="3200" dirty="0">
              <a:solidFill>
                <a:schemeClr val="accent1">
                  <a:lumMod val="50000"/>
                </a:schemeClr>
              </a:solidFill>
            </a:endParaRPr>
          </a:p>
          <a:p>
            <a:pPr marL="457200" lvl="1" indent="0">
              <a:buNone/>
            </a:pPr>
            <a:r>
              <a:rPr lang="en-AU" sz="2400" dirty="0">
                <a:solidFill>
                  <a:schemeClr val="accent1">
                    <a:lumMod val="50000"/>
                  </a:schemeClr>
                </a:solidFill>
              </a:rPr>
              <a:t>night, tonight, gentrification, gentrifier(s),   gentrifying, gentrified, bar(s), coffee, café, restaurant(s), gallery/galleries, young, youth, trendy, aesthetic(s), art, hipster(s), beer, gay(s), lesbian(s), Victorian, bohemian, yoga, yuppie, expensive, and pricey</a:t>
            </a:r>
          </a:p>
          <a:p>
            <a:pPr marL="914400" lvl="2" indent="0">
              <a:buNone/>
            </a:pPr>
            <a:endParaRPr lang="en-AU" dirty="0">
              <a:solidFill>
                <a:schemeClr val="accent1">
                  <a:lumMod val="50000"/>
                </a:schemeClr>
              </a:solidFill>
            </a:endParaRPr>
          </a:p>
          <a:p>
            <a:pPr marL="914400" lvl="2" indent="0">
              <a:buNone/>
            </a:pPr>
            <a:endParaRPr lang="en-AU" dirty="0">
              <a:solidFill>
                <a:schemeClr val="accent1">
                  <a:lumMod val="50000"/>
                </a:schemeClr>
              </a:solidFill>
            </a:endParaRPr>
          </a:p>
          <a:p>
            <a:pPr marL="914400" lvl="2" indent="0">
              <a:buNone/>
            </a:pPr>
            <a:endParaRPr lang="en-AU" dirty="0">
              <a:solidFill>
                <a:schemeClr val="accent1">
                  <a:lumMod val="50000"/>
                </a:schemeClr>
              </a:solidFill>
            </a:endParaRPr>
          </a:p>
          <a:p>
            <a:pPr marL="914400" lvl="2" indent="0">
              <a:buNone/>
            </a:pPr>
            <a:endParaRPr lang="en-AU" dirty="0">
              <a:solidFill>
                <a:schemeClr val="accent1">
                  <a:lumMod val="50000"/>
                </a:schemeClr>
              </a:solidFill>
            </a:endParaRPr>
          </a:p>
          <a:p>
            <a:pPr marL="0" indent="0">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879977627"/>
              </p:ext>
            </p:extLst>
          </p:nvPr>
        </p:nvGraphicFramePr>
        <p:xfrm>
          <a:off x="1029730" y="4155448"/>
          <a:ext cx="10363200" cy="1677507"/>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911601">
                  <a:extLst>
                    <a:ext uri="{9D8B030D-6E8A-4147-A177-3AD203B41FA5}">
                      <a16:colId xmlns:a16="http://schemas.microsoft.com/office/drawing/2014/main" val="20001"/>
                    </a:ext>
                  </a:extLst>
                </a:gridCol>
                <a:gridCol w="916540">
                  <a:extLst>
                    <a:ext uri="{9D8B030D-6E8A-4147-A177-3AD203B41FA5}">
                      <a16:colId xmlns:a16="http://schemas.microsoft.com/office/drawing/2014/main" val="20002"/>
                    </a:ext>
                  </a:extLst>
                </a:gridCol>
                <a:gridCol w="916540">
                  <a:extLst>
                    <a:ext uri="{9D8B030D-6E8A-4147-A177-3AD203B41FA5}">
                      <a16:colId xmlns:a16="http://schemas.microsoft.com/office/drawing/2014/main" val="20003"/>
                    </a:ext>
                  </a:extLst>
                </a:gridCol>
                <a:gridCol w="665784">
                  <a:extLst>
                    <a:ext uri="{9D8B030D-6E8A-4147-A177-3AD203B41FA5}">
                      <a16:colId xmlns:a16="http://schemas.microsoft.com/office/drawing/2014/main" val="20004"/>
                    </a:ext>
                  </a:extLst>
                </a:gridCol>
                <a:gridCol w="815546">
                  <a:extLst>
                    <a:ext uri="{9D8B030D-6E8A-4147-A177-3AD203B41FA5}">
                      <a16:colId xmlns:a16="http://schemas.microsoft.com/office/drawing/2014/main" val="20005"/>
                    </a:ext>
                  </a:extLst>
                </a:gridCol>
                <a:gridCol w="906162">
                  <a:extLst>
                    <a:ext uri="{9D8B030D-6E8A-4147-A177-3AD203B41FA5}">
                      <a16:colId xmlns:a16="http://schemas.microsoft.com/office/drawing/2014/main" val="20006"/>
                    </a:ext>
                  </a:extLst>
                </a:gridCol>
                <a:gridCol w="1037967">
                  <a:extLst>
                    <a:ext uri="{9D8B030D-6E8A-4147-A177-3AD203B41FA5}">
                      <a16:colId xmlns:a16="http://schemas.microsoft.com/office/drawing/2014/main" val="20007"/>
                    </a:ext>
                  </a:extLst>
                </a:gridCol>
                <a:gridCol w="1219200">
                  <a:extLst>
                    <a:ext uri="{9D8B030D-6E8A-4147-A177-3AD203B41FA5}">
                      <a16:colId xmlns:a16="http://schemas.microsoft.com/office/drawing/2014/main" val="20008"/>
                    </a:ext>
                  </a:extLst>
                </a:gridCol>
                <a:gridCol w="949897">
                  <a:extLst>
                    <a:ext uri="{9D8B030D-6E8A-4147-A177-3AD203B41FA5}">
                      <a16:colId xmlns:a16="http://schemas.microsoft.com/office/drawing/2014/main" val="20009"/>
                    </a:ext>
                  </a:extLst>
                </a:gridCol>
                <a:gridCol w="1109563">
                  <a:extLst>
                    <a:ext uri="{9D8B030D-6E8A-4147-A177-3AD203B41FA5}">
                      <a16:colId xmlns:a16="http://schemas.microsoft.com/office/drawing/2014/main" val="20010"/>
                    </a:ext>
                  </a:extLst>
                </a:gridCol>
              </a:tblGrid>
              <a:tr h="683717">
                <a:tc>
                  <a:txBody>
                    <a:bodyPr/>
                    <a:lstStyle/>
                    <a:p>
                      <a:r>
                        <a:rPr lang="en-US" sz="1800" b="1" dirty="0">
                          <a:solidFill>
                            <a:schemeClr val="accent1">
                              <a:lumMod val="50000"/>
                            </a:schemeClr>
                          </a:solidFill>
                        </a:rPr>
                        <a:t>tonight</a:t>
                      </a:r>
                    </a:p>
                  </a:txBody>
                  <a:tcPr>
                    <a:solidFill>
                      <a:schemeClr val="accent1">
                        <a:lumMod val="20000"/>
                        <a:lumOff val="80000"/>
                      </a:schemeClr>
                    </a:solidFill>
                  </a:tcPr>
                </a:tc>
                <a:tc>
                  <a:txBody>
                    <a:bodyPr/>
                    <a:lstStyle/>
                    <a:p>
                      <a:r>
                        <a:rPr lang="en-US" sz="1800" b="1" dirty="0">
                          <a:solidFill>
                            <a:schemeClr val="accent1">
                              <a:lumMod val="50000"/>
                            </a:schemeClr>
                          </a:solidFill>
                        </a:rPr>
                        <a:t>night</a:t>
                      </a:r>
                    </a:p>
                  </a:txBody>
                  <a:tcPr>
                    <a:solidFill>
                      <a:schemeClr val="accent1">
                        <a:lumMod val="20000"/>
                        <a:lumOff val="80000"/>
                      </a:schemeClr>
                    </a:solidFill>
                  </a:tcPr>
                </a:tc>
                <a:tc>
                  <a:txBody>
                    <a:bodyPr/>
                    <a:lstStyle/>
                    <a:p>
                      <a:r>
                        <a:rPr lang="en-US" sz="1800" b="1" dirty="0">
                          <a:solidFill>
                            <a:schemeClr val="accent1">
                              <a:lumMod val="50000"/>
                            </a:schemeClr>
                          </a:solidFill>
                        </a:rPr>
                        <a:t>gentrif</a:t>
                      </a:r>
                    </a:p>
                  </a:txBody>
                  <a:tcPr>
                    <a:solidFill>
                      <a:schemeClr val="accent1">
                        <a:lumMod val="20000"/>
                        <a:lumOff val="80000"/>
                      </a:schemeClr>
                    </a:solidFill>
                  </a:tcPr>
                </a:tc>
                <a:tc>
                  <a:txBody>
                    <a:bodyPr/>
                    <a:lstStyle/>
                    <a:p>
                      <a:r>
                        <a:rPr lang="en-US" sz="1800" b="1" dirty="0">
                          <a:solidFill>
                            <a:schemeClr val="accent1">
                              <a:lumMod val="50000"/>
                            </a:schemeClr>
                          </a:solidFill>
                        </a:rPr>
                        <a:t>gentri</a:t>
                      </a:r>
                    </a:p>
                  </a:txBody>
                  <a:tcPr>
                    <a:solidFill>
                      <a:schemeClr val="accent1">
                        <a:lumMod val="20000"/>
                        <a:lumOff val="80000"/>
                      </a:schemeClr>
                    </a:solidFill>
                  </a:tcPr>
                </a:tc>
                <a:tc>
                  <a:txBody>
                    <a:bodyPr/>
                    <a:lstStyle/>
                    <a:p>
                      <a:r>
                        <a:rPr lang="en-US" sz="1800" b="1" dirty="0">
                          <a:solidFill>
                            <a:schemeClr val="accent1">
                              <a:lumMod val="50000"/>
                            </a:schemeClr>
                          </a:solidFill>
                        </a:rPr>
                        <a:t>bar</a:t>
                      </a:r>
                    </a:p>
                  </a:txBody>
                  <a:tcPr>
                    <a:solidFill>
                      <a:schemeClr val="accent1">
                        <a:lumMod val="20000"/>
                        <a:lumOff val="80000"/>
                      </a:schemeClr>
                    </a:solidFill>
                  </a:tcPr>
                </a:tc>
                <a:tc>
                  <a:txBody>
                    <a:bodyPr/>
                    <a:lstStyle/>
                    <a:p>
                      <a:r>
                        <a:rPr lang="en-US" sz="1800" b="1" dirty="0">
                          <a:solidFill>
                            <a:schemeClr val="accent1">
                              <a:lumMod val="50000"/>
                            </a:schemeClr>
                          </a:solidFill>
                        </a:rPr>
                        <a:t>coffe</a:t>
                      </a:r>
                    </a:p>
                  </a:txBody>
                  <a:tcPr>
                    <a:solidFill>
                      <a:schemeClr val="accent1">
                        <a:lumMod val="20000"/>
                        <a:lumOff val="80000"/>
                      </a:schemeClr>
                    </a:solidFill>
                  </a:tcPr>
                </a:tc>
                <a:tc>
                  <a:txBody>
                    <a:bodyPr/>
                    <a:lstStyle/>
                    <a:p>
                      <a:r>
                        <a:rPr lang="en-AU" sz="1800" b="1" dirty="0">
                          <a:solidFill>
                            <a:schemeClr val="accent1">
                              <a:lumMod val="50000"/>
                            </a:schemeClr>
                          </a:solidFill>
                        </a:rPr>
                        <a:t>cafe</a:t>
                      </a:r>
                      <a:endParaRPr lang="en-US" sz="1800" b="1" dirty="0">
                        <a:solidFill>
                          <a:schemeClr val="accent1">
                            <a:lumMod val="50000"/>
                          </a:schemeClr>
                        </a:solidFill>
                      </a:endParaRPr>
                    </a:p>
                  </a:txBody>
                  <a:tcPr>
                    <a:solidFill>
                      <a:schemeClr val="accent1">
                        <a:lumMod val="20000"/>
                        <a:lumOff val="80000"/>
                      </a:schemeClr>
                    </a:solidFill>
                  </a:tcPr>
                </a:tc>
                <a:tc>
                  <a:txBody>
                    <a:bodyPr/>
                    <a:lstStyle/>
                    <a:p>
                      <a:r>
                        <a:rPr lang="en-US" sz="1800" b="1" dirty="0">
                          <a:solidFill>
                            <a:schemeClr val="accent1">
                              <a:lumMod val="50000"/>
                            </a:schemeClr>
                          </a:solidFill>
                        </a:rPr>
                        <a:t>restaur</a:t>
                      </a:r>
                    </a:p>
                  </a:txBody>
                  <a:tcPr>
                    <a:solidFill>
                      <a:schemeClr val="accent1">
                        <a:lumMod val="20000"/>
                        <a:lumOff val="80000"/>
                      </a:schemeClr>
                    </a:solidFill>
                  </a:tcPr>
                </a:tc>
                <a:tc>
                  <a:txBody>
                    <a:bodyPr/>
                    <a:lstStyle/>
                    <a:p>
                      <a:r>
                        <a:rPr lang="en-US" sz="1800" b="1" dirty="0">
                          <a:solidFill>
                            <a:schemeClr val="accent1">
                              <a:lumMod val="50000"/>
                            </a:schemeClr>
                          </a:solidFill>
                        </a:rPr>
                        <a:t>galleri</a:t>
                      </a:r>
                    </a:p>
                  </a:txBody>
                  <a:tcPr>
                    <a:solidFill>
                      <a:schemeClr val="accent1">
                        <a:lumMod val="20000"/>
                        <a:lumOff val="80000"/>
                      </a:schemeClr>
                    </a:solidFill>
                  </a:tcPr>
                </a:tc>
                <a:tc>
                  <a:txBody>
                    <a:bodyPr/>
                    <a:lstStyle/>
                    <a:p>
                      <a:r>
                        <a:rPr lang="en-US" sz="1800" b="1" dirty="0">
                          <a:solidFill>
                            <a:schemeClr val="accent1">
                              <a:lumMod val="50000"/>
                            </a:schemeClr>
                          </a:solidFill>
                        </a:rPr>
                        <a:t>young</a:t>
                      </a:r>
                    </a:p>
                  </a:txBody>
                  <a:tcPr>
                    <a:solidFill>
                      <a:schemeClr val="accent1">
                        <a:lumMod val="20000"/>
                        <a:lumOff val="80000"/>
                      </a:schemeClr>
                    </a:solidFill>
                  </a:tcPr>
                </a:tc>
                <a:tc>
                  <a:txBody>
                    <a:bodyPr/>
                    <a:lstStyle/>
                    <a:p>
                      <a:r>
                        <a:rPr lang="en-US" sz="1800" b="1" dirty="0">
                          <a:solidFill>
                            <a:schemeClr val="accent1">
                              <a:lumMod val="50000"/>
                            </a:schemeClr>
                          </a:solidFill>
                        </a:rPr>
                        <a:t>youth</a:t>
                      </a:r>
                    </a:p>
                  </a:txBody>
                  <a:tcPr>
                    <a:solidFill>
                      <a:schemeClr val="accent1">
                        <a:lumMod val="20000"/>
                        <a:lumOff val="80000"/>
                      </a:schemeClr>
                    </a:solidFill>
                  </a:tcPr>
                </a:tc>
                <a:extLst>
                  <a:ext uri="{0D108BD9-81ED-4DB2-BD59-A6C34878D82A}">
                    <a16:rowId xmlns:a16="http://schemas.microsoft.com/office/drawing/2014/main" val="10000"/>
                  </a:ext>
                </a:extLst>
              </a:tr>
              <a:tr h="993790">
                <a:tc>
                  <a:txBody>
                    <a:bodyPr/>
                    <a:lstStyle/>
                    <a:p>
                      <a:r>
                        <a:rPr lang="en-US" sz="1800" b="1" dirty="0">
                          <a:solidFill>
                            <a:schemeClr val="accent1">
                              <a:lumMod val="50000"/>
                            </a:schemeClr>
                          </a:solidFill>
                        </a:rPr>
                        <a:t>trendi</a:t>
                      </a:r>
                    </a:p>
                  </a:txBody>
                  <a:tcPr/>
                </a:tc>
                <a:tc>
                  <a:txBody>
                    <a:bodyPr/>
                    <a:lstStyle/>
                    <a:p>
                      <a:r>
                        <a:rPr lang="en-US" sz="1800" b="1" dirty="0">
                          <a:solidFill>
                            <a:schemeClr val="accent1">
                              <a:lumMod val="50000"/>
                            </a:schemeClr>
                          </a:solidFill>
                        </a:rPr>
                        <a:t>aesthet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1">
                              <a:lumMod val="50000"/>
                            </a:schemeClr>
                          </a:solidFill>
                        </a:rPr>
                        <a:t>art</a:t>
                      </a:r>
                    </a:p>
                    <a:p>
                      <a:endParaRPr lang="en-US" sz="1800" b="1" dirty="0">
                        <a:solidFill>
                          <a:schemeClr val="accent1">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1">
                              <a:lumMod val="50000"/>
                            </a:schemeClr>
                          </a:solidFill>
                        </a:rPr>
                        <a:t>hipster</a:t>
                      </a:r>
                    </a:p>
                    <a:p>
                      <a:endParaRPr lang="en-US" sz="1800" b="1" dirty="0">
                        <a:solidFill>
                          <a:schemeClr val="accent1">
                            <a:lumMod val="5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1">
                              <a:lumMod val="50000"/>
                            </a:schemeClr>
                          </a:solidFill>
                        </a:rPr>
                        <a:t>beer</a:t>
                      </a:r>
                    </a:p>
                    <a:p>
                      <a:endParaRPr lang="en-US" sz="1800" b="1" dirty="0">
                        <a:solidFill>
                          <a:schemeClr val="accent1">
                            <a:lumMod val="50000"/>
                          </a:schemeClr>
                        </a:solidFill>
                      </a:endParaRPr>
                    </a:p>
                  </a:txBody>
                  <a:tcPr/>
                </a:tc>
                <a:tc>
                  <a:txBody>
                    <a:bodyPr/>
                    <a:lstStyle/>
                    <a:p>
                      <a:r>
                        <a:rPr lang="en-US" sz="1800" b="1" dirty="0">
                          <a:solidFill>
                            <a:schemeClr val="accent1">
                              <a:lumMod val="50000"/>
                            </a:schemeClr>
                          </a:solidFill>
                        </a:rPr>
                        <a:t>gay</a:t>
                      </a:r>
                    </a:p>
                  </a:txBody>
                  <a:tcPr/>
                </a:tc>
                <a:tc>
                  <a:txBody>
                    <a:bodyPr/>
                    <a:lstStyle/>
                    <a:p>
                      <a:r>
                        <a:rPr lang="en-US" sz="1800" b="1" dirty="0">
                          <a:solidFill>
                            <a:schemeClr val="accent1">
                              <a:lumMod val="50000"/>
                            </a:schemeClr>
                          </a:solidFill>
                        </a:rPr>
                        <a:t>lesbian</a:t>
                      </a:r>
                    </a:p>
                  </a:txBody>
                  <a:tcPr/>
                </a:tc>
                <a:tc>
                  <a:txBody>
                    <a:bodyPr/>
                    <a:lstStyle/>
                    <a:p>
                      <a:r>
                        <a:rPr lang="en-US" sz="1800" b="1" dirty="0">
                          <a:solidFill>
                            <a:schemeClr val="accent1">
                              <a:lumMod val="50000"/>
                            </a:schemeClr>
                          </a:solidFill>
                        </a:rPr>
                        <a:t>victorian</a:t>
                      </a:r>
                    </a:p>
                  </a:txBody>
                  <a:tcPr/>
                </a:tc>
                <a:tc>
                  <a:txBody>
                    <a:bodyPr/>
                    <a:lstStyle/>
                    <a:p>
                      <a:r>
                        <a:rPr lang="en-US" sz="1800" b="1" dirty="0">
                          <a:solidFill>
                            <a:schemeClr val="accent1">
                              <a:lumMod val="50000"/>
                            </a:schemeClr>
                          </a:solidFill>
                        </a:rPr>
                        <a:t>bohemian</a:t>
                      </a:r>
                    </a:p>
                  </a:txBody>
                  <a:tcPr/>
                </a:tc>
                <a:tc>
                  <a:txBody>
                    <a:bodyPr/>
                    <a:lstStyle/>
                    <a:p>
                      <a:r>
                        <a:rPr lang="en-US" sz="1800" b="1" dirty="0">
                          <a:solidFill>
                            <a:schemeClr val="accent1">
                              <a:lumMod val="50000"/>
                            </a:schemeClr>
                          </a:solidFill>
                        </a:rPr>
                        <a:t>yoga</a:t>
                      </a:r>
                    </a:p>
                  </a:txBody>
                  <a:tcPr/>
                </a:tc>
                <a:tc>
                  <a:txBody>
                    <a:bodyPr/>
                    <a:lstStyle/>
                    <a:p>
                      <a:r>
                        <a:rPr lang="en-US" sz="1800" b="1" dirty="0">
                          <a:solidFill>
                            <a:schemeClr val="accent1">
                              <a:lumMod val="50000"/>
                            </a:schemeClr>
                          </a:solidFill>
                        </a:rPr>
                        <a:t>expens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56977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F099B-B557-4B4D-BBF2-C7532FEA4CCA}"/>
              </a:ext>
            </a:extLst>
          </p:cNvPr>
          <p:cNvSpPr>
            <a:spLocks noGrp="1"/>
          </p:cNvSpPr>
          <p:nvPr>
            <p:ph idx="1"/>
          </p:nvPr>
        </p:nvSpPr>
        <p:spPr/>
        <p:txBody>
          <a:bodyPr/>
          <a:lstStyle/>
          <a:p>
            <a:r>
              <a:rPr lang="en-US" b="1">
                <a:solidFill>
                  <a:schemeClr val="accent1">
                    <a:lumMod val="50000"/>
                  </a:schemeClr>
                </a:solidFill>
              </a:rPr>
              <a:t>Background </a:t>
            </a:r>
          </a:p>
          <a:p>
            <a:r>
              <a:rPr lang="en-US">
                <a:solidFill>
                  <a:schemeClr val="accent1">
                    <a:lumMod val="50000"/>
                  </a:schemeClr>
                </a:solidFill>
              </a:rPr>
              <a:t>Research </a:t>
            </a:r>
            <a:r>
              <a:rPr lang="en-US" dirty="0">
                <a:solidFill>
                  <a:schemeClr val="accent1">
                    <a:lumMod val="50000"/>
                  </a:schemeClr>
                </a:solidFill>
              </a:rPr>
              <a:t>Questions </a:t>
            </a:r>
          </a:p>
          <a:p>
            <a:r>
              <a:rPr lang="en-AU" dirty="0">
                <a:solidFill>
                  <a:schemeClr val="accent1">
                    <a:lumMod val="50000"/>
                  </a:schemeClr>
                </a:solidFill>
              </a:rPr>
              <a:t>Study Area and Research Design</a:t>
            </a:r>
          </a:p>
          <a:p>
            <a:r>
              <a:rPr lang="en-US" dirty="0">
                <a:solidFill>
                  <a:schemeClr val="accent1">
                    <a:lumMod val="50000"/>
                  </a:schemeClr>
                </a:solidFill>
              </a:rPr>
              <a:t>Data and Methods </a:t>
            </a:r>
          </a:p>
          <a:p>
            <a:r>
              <a:rPr lang="en-US" dirty="0">
                <a:solidFill>
                  <a:schemeClr val="accent1">
                    <a:lumMod val="50000"/>
                  </a:schemeClr>
                </a:solidFill>
              </a:rPr>
              <a:t>Results </a:t>
            </a:r>
          </a:p>
          <a:p>
            <a:r>
              <a:rPr lang="en-US" dirty="0">
                <a:solidFill>
                  <a:schemeClr val="accent1">
                    <a:lumMod val="50000"/>
                  </a:schemeClr>
                </a:solidFill>
              </a:rPr>
              <a:t>Conclusion</a:t>
            </a:r>
          </a:p>
          <a:p>
            <a:endParaRPr lang="en-US" dirty="0"/>
          </a:p>
        </p:txBody>
      </p:sp>
      <p:sp>
        <p:nvSpPr>
          <p:cNvPr id="4" name="Title 1">
            <a:extLst>
              <a:ext uri="{FF2B5EF4-FFF2-40B4-BE49-F238E27FC236}">
                <a16:creationId xmlns:a16="http://schemas.microsoft.com/office/drawing/2014/main" id="{E9DC7BD1-CFD6-4113-8511-6944818628A4}"/>
              </a:ext>
            </a:extLst>
          </p:cNvPr>
          <p:cNvSpPr>
            <a:spLocks noGrp="1"/>
          </p:cNvSpPr>
          <p:nvPr>
            <p:ph type="title"/>
          </p:nvPr>
        </p:nvSpPr>
        <p:spPr>
          <a:solidFill>
            <a:srgbClr val="88BCCE"/>
          </a:solidFill>
        </p:spPr>
        <p:txBody>
          <a:bodyPr/>
          <a:lstStyle/>
          <a:p>
            <a:r>
              <a:rPr lang="en-US" b="1" dirty="0">
                <a:solidFill>
                  <a:srgbClr val="CCFFFF"/>
                </a:solidFill>
              </a:rPr>
              <a:t>Layout</a:t>
            </a:r>
          </a:p>
        </p:txBody>
      </p:sp>
    </p:spTree>
    <p:extLst>
      <p:ext uri="{BB962C8B-B14F-4D97-AF65-F5344CB8AC3E}">
        <p14:creationId xmlns:p14="http://schemas.microsoft.com/office/powerpoint/2010/main" val="3224978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228433"/>
            <a:ext cx="9976022" cy="6629567"/>
          </a:xfrm>
          <a:prstGeom prst="rect">
            <a:avLst/>
          </a:prstGeom>
        </p:spPr>
      </p:pic>
      <p:sp>
        <p:nvSpPr>
          <p:cNvPr id="8" name="Rounded Rectangle 7"/>
          <p:cNvSpPr/>
          <p:nvPr/>
        </p:nvSpPr>
        <p:spPr>
          <a:xfrm>
            <a:off x="5186449" y="4688162"/>
            <a:ext cx="2303471" cy="1170857"/>
          </a:xfrm>
          <a:prstGeom prst="roundRect">
            <a:avLst/>
          </a:prstGeom>
          <a:noFill/>
          <a:ln w="57150">
            <a:solidFill>
              <a:schemeClr val="accent2">
                <a:lumMod val="60000"/>
                <a:lumOff val="40000"/>
              </a:schemeClr>
            </a:solidFill>
            <a:prstDash val="lg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72906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9115" y="832022"/>
            <a:ext cx="9654458" cy="4813867"/>
          </a:xfrm>
        </p:spPr>
        <p:txBody>
          <a:bodyPr>
            <a:normAutofit/>
          </a:bodyPr>
          <a:lstStyle/>
          <a:p>
            <a:pPr marL="0" indent="0">
              <a:buNone/>
            </a:pPr>
            <a:r>
              <a:rPr lang="en-AU" sz="3000" dirty="0">
                <a:solidFill>
                  <a:schemeClr val="accent1">
                    <a:lumMod val="50000"/>
                  </a:schemeClr>
                </a:solidFill>
              </a:rPr>
              <a:t>Text Clustering Method:</a:t>
            </a:r>
          </a:p>
          <a:p>
            <a:pPr marL="457200" lvl="1" indent="0">
              <a:buNone/>
            </a:pPr>
            <a:r>
              <a:rPr lang="en-AU" dirty="0">
                <a:solidFill>
                  <a:schemeClr val="accent1">
                    <a:lumMod val="50000"/>
                  </a:schemeClr>
                </a:solidFill>
              </a:rPr>
              <a:t>Clustering census block groups with their Instagram captions’ similarity:</a:t>
            </a:r>
          </a:p>
          <a:p>
            <a:pPr marL="457200" lvl="1" indent="0">
              <a:buNone/>
            </a:pPr>
            <a:endParaRPr lang="en-AU" sz="2000" dirty="0">
              <a:solidFill>
                <a:schemeClr val="accent1">
                  <a:lumMod val="50000"/>
                </a:schemeClr>
              </a:solidFill>
            </a:endParaRPr>
          </a:p>
          <a:p>
            <a:pPr marL="0" indent="0">
              <a:buNone/>
            </a:pPr>
            <a:r>
              <a:rPr lang="en-AU" sz="2000" dirty="0">
                <a:solidFill>
                  <a:schemeClr val="accent1">
                    <a:lumMod val="50000"/>
                  </a:schemeClr>
                </a:solidFill>
              </a:rPr>
              <a:t>      A. To combine all Instagram text in a census block group.</a:t>
            </a:r>
          </a:p>
          <a:p>
            <a:pPr marL="0" indent="0">
              <a:buNone/>
            </a:pPr>
            <a:r>
              <a:rPr lang="en-AU" sz="2000" dirty="0">
                <a:solidFill>
                  <a:schemeClr val="accent1">
                    <a:lumMod val="50000"/>
                  </a:schemeClr>
                </a:solidFill>
              </a:rPr>
              <a:t>      B. text pre-processing: removing punctuations, stop words, emoji, </a:t>
            </a:r>
          </a:p>
          <a:p>
            <a:pPr marL="0" indent="0">
              <a:buNone/>
            </a:pPr>
            <a:r>
              <a:rPr lang="en-AU" sz="2000" dirty="0">
                <a:solidFill>
                  <a:schemeClr val="accent1">
                    <a:lumMod val="50000"/>
                  </a:schemeClr>
                </a:solidFill>
              </a:rPr>
              <a:t>           and stemming.</a:t>
            </a:r>
          </a:p>
          <a:p>
            <a:pPr marL="0" indent="0">
              <a:buNone/>
            </a:pPr>
            <a:r>
              <a:rPr lang="en-AU" sz="2000" dirty="0">
                <a:solidFill>
                  <a:schemeClr val="accent1">
                    <a:lumMod val="50000"/>
                  </a:schemeClr>
                </a:solidFill>
              </a:rPr>
              <a:t>      C. </a:t>
            </a:r>
            <a:r>
              <a:rPr lang="en-AU" sz="2000" i="1" dirty="0">
                <a:solidFill>
                  <a:schemeClr val="accent1">
                    <a:lumMod val="50000"/>
                  </a:schemeClr>
                </a:solidFill>
              </a:rPr>
              <a:t>TF-IDF</a:t>
            </a:r>
            <a:r>
              <a:rPr lang="en-AU" sz="2000" dirty="0">
                <a:solidFill>
                  <a:schemeClr val="accent1">
                    <a:lumMod val="50000"/>
                  </a:schemeClr>
                </a:solidFill>
              </a:rPr>
              <a:t> (Term Frequency–Inverse Document Frequency) </a:t>
            </a:r>
          </a:p>
          <a:p>
            <a:pPr marL="0" indent="0">
              <a:buNone/>
            </a:pPr>
            <a:r>
              <a:rPr lang="en-AU" sz="2000" dirty="0">
                <a:solidFill>
                  <a:schemeClr val="accent1">
                    <a:lumMod val="50000"/>
                  </a:schemeClr>
                </a:solidFill>
              </a:rPr>
              <a:t>      D. Normalize TF-IDF with number of unique users in each census block group</a:t>
            </a:r>
          </a:p>
          <a:p>
            <a:pPr marL="0" indent="0">
              <a:buNone/>
            </a:pPr>
            <a:r>
              <a:rPr lang="en-AU" sz="2000" dirty="0">
                <a:solidFill>
                  <a:schemeClr val="accent1">
                    <a:lumMod val="50000"/>
                  </a:schemeClr>
                </a:solidFill>
              </a:rPr>
              <a:t>      E. Elbow Method and try and error: 7 clusters</a:t>
            </a:r>
          </a:p>
          <a:p>
            <a:pPr marL="0" indent="0">
              <a:buNone/>
            </a:pPr>
            <a:r>
              <a:rPr lang="en-AU" sz="2000" dirty="0">
                <a:solidFill>
                  <a:schemeClr val="accent1">
                    <a:lumMod val="50000"/>
                  </a:schemeClr>
                </a:solidFill>
              </a:rPr>
              <a:t>      F. Text clustering with cosine distance  </a:t>
            </a:r>
            <a:endParaRPr lang="en-AU" sz="1600" dirty="0">
              <a:solidFill>
                <a:schemeClr val="accent1">
                  <a:lumMod val="50000"/>
                </a:schemeClr>
              </a:solidFill>
            </a:endParaRPr>
          </a:p>
          <a:p>
            <a:pPr marL="0" indent="0">
              <a:buNone/>
            </a:pPr>
            <a:endParaRPr lang="en-US" sz="2000" dirty="0">
              <a:solidFill>
                <a:schemeClr val="accent1">
                  <a:lumMod val="50000"/>
                </a:schemeClr>
              </a:solidFill>
            </a:endParaRPr>
          </a:p>
        </p:txBody>
      </p:sp>
      <p:pic>
        <p:nvPicPr>
          <p:cNvPr id="2" name="Picture 1">
            <a:extLst>
              <a:ext uri="{FF2B5EF4-FFF2-40B4-BE49-F238E27FC236}">
                <a16:creationId xmlns:a16="http://schemas.microsoft.com/office/drawing/2014/main" id="{1E087FE9-31F0-4807-8731-0E586D0460BA}"/>
              </a:ext>
            </a:extLst>
          </p:cNvPr>
          <p:cNvPicPr>
            <a:picLocks noChangeAspect="1"/>
          </p:cNvPicPr>
          <p:nvPr/>
        </p:nvPicPr>
        <p:blipFill>
          <a:blip r:embed="rId3"/>
          <a:stretch>
            <a:fillRect/>
          </a:stretch>
        </p:blipFill>
        <p:spPr>
          <a:xfrm>
            <a:off x="9389355" y="3634290"/>
            <a:ext cx="2515264" cy="2697259"/>
          </a:xfrm>
          <a:prstGeom prst="rect">
            <a:avLst/>
          </a:prstGeom>
        </p:spPr>
      </p:pic>
    </p:spTree>
    <p:extLst>
      <p:ext uri="{BB962C8B-B14F-4D97-AF65-F5344CB8AC3E}">
        <p14:creationId xmlns:p14="http://schemas.microsoft.com/office/powerpoint/2010/main" val="4220702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B38E21-577A-43DE-8E3F-D2034226B937}"/>
              </a:ext>
            </a:extLst>
          </p:cNvPr>
          <p:cNvSpPr>
            <a:spLocks noGrp="1"/>
          </p:cNvSpPr>
          <p:nvPr>
            <p:ph type="title"/>
          </p:nvPr>
        </p:nvSpPr>
        <p:spPr>
          <a:solidFill>
            <a:srgbClr val="88BCCE"/>
          </a:solidFill>
        </p:spPr>
        <p:txBody>
          <a:bodyPr/>
          <a:lstStyle/>
          <a:p>
            <a:r>
              <a:rPr lang="en-US" b="1" dirty="0">
                <a:solidFill>
                  <a:srgbClr val="CCFFFF"/>
                </a:solidFill>
              </a:rPr>
              <a:t>Layout</a:t>
            </a:r>
          </a:p>
        </p:txBody>
      </p:sp>
      <p:sp>
        <p:nvSpPr>
          <p:cNvPr id="5" name="Content Placeholder 2">
            <a:extLst>
              <a:ext uri="{FF2B5EF4-FFF2-40B4-BE49-F238E27FC236}">
                <a16:creationId xmlns:a16="http://schemas.microsoft.com/office/drawing/2014/main" id="{10B6DEF5-770C-425A-B40D-335764FD417D}"/>
              </a:ext>
            </a:extLst>
          </p:cNvPr>
          <p:cNvSpPr>
            <a:spLocks noGrp="1"/>
          </p:cNvSpPr>
          <p:nvPr>
            <p:ph idx="1"/>
          </p:nvPr>
        </p:nvSpPr>
        <p:spPr/>
        <p:txBody>
          <a:bodyPr>
            <a:normAutofit/>
          </a:bodyPr>
          <a:lstStyle/>
          <a:p>
            <a:r>
              <a:rPr lang="en-US" dirty="0">
                <a:solidFill>
                  <a:schemeClr val="accent1">
                    <a:lumMod val="50000"/>
                  </a:schemeClr>
                </a:solidFill>
              </a:rPr>
              <a:t>Background</a:t>
            </a:r>
          </a:p>
          <a:p>
            <a:r>
              <a:rPr lang="en-US" dirty="0">
                <a:solidFill>
                  <a:schemeClr val="accent1">
                    <a:lumMod val="50000"/>
                  </a:schemeClr>
                </a:solidFill>
              </a:rPr>
              <a:t>Research Questions </a:t>
            </a:r>
          </a:p>
          <a:p>
            <a:r>
              <a:rPr lang="en-AU" dirty="0">
                <a:solidFill>
                  <a:schemeClr val="accent1">
                    <a:lumMod val="50000"/>
                  </a:schemeClr>
                </a:solidFill>
              </a:rPr>
              <a:t>Study Area and Research Design </a:t>
            </a:r>
          </a:p>
          <a:p>
            <a:r>
              <a:rPr lang="en-US" dirty="0">
                <a:solidFill>
                  <a:schemeClr val="accent1">
                    <a:lumMod val="50000"/>
                  </a:schemeClr>
                </a:solidFill>
              </a:rPr>
              <a:t>Data and Methods </a:t>
            </a:r>
          </a:p>
          <a:p>
            <a:r>
              <a:rPr lang="en-US" b="1" dirty="0">
                <a:solidFill>
                  <a:schemeClr val="accent1">
                    <a:lumMod val="50000"/>
                  </a:schemeClr>
                </a:solidFill>
              </a:rPr>
              <a:t>Results</a:t>
            </a:r>
            <a:r>
              <a:rPr lang="en-US" dirty="0">
                <a:solidFill>
                  <a:schemeClr val="accent1">
                    <a:lumMod val="50000"/>
                  </a:schemeClr>
                </a:solidFill>
              </a:rPr>
              <a:t> </a:t>
            </a:r>
          </a:p>
          <a:p>
            <a:r>
              <a:rPr lang="en-US" dirty="0">
                <a:solidFill>
                  <a:schemeClr val="accent1">
                    <a:lumMod val="50000"/>
                  </a:schemeClr>
                </a:solidFill>
              </a:rPr>
              <a:t>Conclusion, Challenge and Future Works</a:t>
            </a:r>
          </a:p>
        </p:txBody>
      </p:sp>
    </p:spTree>
    <p:extLst>
      <p:ext uri="{BB962C8B-B14F-4D97-AF65-F5344CB8AC3E}">
        <p14:creationId xmlns:p14="http://schemas.microsoft.com/office/powerpoint/2010/main" val="2950049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273573"/>
            <a:ext cx="9654746" cy="6416063"/>
          </a:xfrm>
          <a:prstGeom prst="rect">
            <a:avLst/>
          </a:prstGeom>
        </p:spPr>
      </p:pic>
      <p:sp>
        <p:nvSpPr>
          <p:cNvPr id="8" name="Rounded Rectangle 7"/>
          <p:cNvSpPr/>
          <p:nvPr/>
        </p:nvSpPr>
        <p:spPr>
          <a:xfrm>
            <a:off x="6528007" y="2245098"/>
            <a:ext cx="2222205" cy="1014560"/>
          </a:xfrm>
          <a:prstGeom prst="roundRect">
            <a:avLst/>
          </a:prstGeom>
          <a:noFill/>
          <a:ln w="57150">
            <a:solidFill>
              <a:schemeClr val="accent2">
                <a:lumMod val="60000"/>
                <a:lumOff val="40000"/>
              </a:schemeClr>
            </a:solidFill>
            <a:prstDash val="lg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16366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ACDDCB9-3B72-4435-8F3F-DC95DBCCF97C}"/>
              </a:ext>
            </a:extLst>
          </p:cNvPr>
          <p:cNvGrpSpPr/>
          <p:nvPr/>
        </p:nvGrpSpPr>
        <p:grpSpPr>
          <a:xfrm>
            <a:off x="646428" y="1771370"/>
            <a:ext cx="7076302" cy="4827279"/>
            <a:chOff x="0" y="0"/>
            <a:chExt cx="5520690" cy="3414395"/>
          </a:xfrm>
        </p:grpSpPr>
        <p:pic>
          <p:nvPicPr>
            <p:cNvPr id="26" name="Picture 25">
              <a:extLst>
                <a:ext uri="{FF2B5EF4-FFF2-40B4-BE49-F238E27FC236}">
                  <a16:creationId xmlns:a16="http://schemas.microsoft.com/office/drawing/2014/main" id="{FE00B210-D530-4177-8100-A58487157BF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520690" cy="3187065"/>
            </a:xfrm>
            <a:prstGeom prst="rect">
              <a:avLst/>
            </a:prstGeom>
            <a:noFill/>
          </p:spPr>
        </p:pic>
        <p:sp>
          <p:nvSpPr>
            <p:cNvPr id="27" name="Text Box 2">
              <a:extLst>
                <a:ext uri="{FF2B5EF4-FFF2-40B4-BE49-F238E27FC236}">
                  <a16:creationId xmlns:a16="http://schemas.microsoft.com/office/drawing/2014/main" id="{518BD54E-E0BF-417A-B056-1FF8CBF98085}"/>
                </a:ext>
              </a:extLst>
            </p:cNvPr>
            <p:cNvSpPr txBox="1">
              <a:spLocks noChangeArrowheads="1"/>
            </p:cNvSpPr>
            <p:nvPr/>
          </p:nvSpPr>
          <p:spPr bwMode="auto">
            <a:xfrm>
              <a:off x="960120" y="3139440"/>
              <a:ext cx="3695700" cy="274955"/>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AU" sz="1100" dirty="0">
                  <a:effectLst/>
                  <a:latin typeface="Calibri" panose="020F0502020204030204" pitchFamily="34" charset="0"/>
                  <a:ea typeface="PMingLiU" panose="02020500000000000000" pitchFamily="18" charset="-120"/>
                  <a:cs typeface="Times New Roman" panose="02020603050405020304" pitchFamily="18" charset="0"/>
                </a:rPr>
                <a:t>Figure. 7 Human-perceived gentrifying areas in Salt Lake City</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p:txBody>
        </p:sp>
      </p:grpSp>
      <p:sp>
        <p:nvSpPr>
          <p:cNvPr id="29" name="Title 1">
            <a:extLst>
              <a:ext uri="{FF2B5EF4-FFF2-40B4-BE49-F238E27FC236}">
                <a16:creationId xmlns:a16="http://schemas.microsoft.com/office/drawing/2014/main" id="{E7D86EF3-B099-40CC-9575-EFC6D6A98F74}"/>
              </a:ext>
            </a:extLst>
          </p:cNvPr>
          <p:cNvSpPr txBox="1">
            <a:spLocks noGrp="1"/>
          </p:cNvSpPr>
          <p:nvPr>
            <p:ph type="title"/>
          </p:nvPr>
        </p:nvSpPr>
        <p:spPr>
          <a:xfrm>
            <a:off x="838200" y="365125"/>
            <a:ext cx="10515600" cy="1325563"/>
          </a:xfrm>
          <a:prstGeom prst="rect">
            <a:avLst/>
          </a:prstGeom>
          <a:solidFill>
            <a:srgbClr val="88BCC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Human-Perceived Gentrifying Areas </a:t>
            </a:r>
            <a:endParaRPr lang="en-US" b="1" dirty="0">
              <a:solidFill>
                <a:srgbClr val="CCFFFF"/>
              </a:solidFill>
            </a:endParaRPr>
          </a:p>
        </p:txBody>
      </p:sp>
      <p:sp>
        <p:nvSpPr>
          <p:cNvPr id="2" name="TextBox 1">
            <a:extLst>
              <a:ext uri="{FF2B5EF4-FFF2-40B4-BE49-F238E27FC236}">
                <a16:creationId xmlns:a16="http://schemas.microsoft.com/office/drawing/2014/main" id="{F9868EE8-B2E6-42CC-8091-8BF0647DF021}"/>
              </a:ext>
            </a:extLst>
          </p:cNvPr>
          <p:cNvSpPr txBox="1"/>
          <p:nvPr/>
        </p:nvSpPr>
        <p:spPr>
          <a:xfrm>
            <a:off x="8327651" y="1690688"/>
            <a:ext cx="3026149" cy="5078313"/>
          </a:xfrm>
          <a:prstGeom prst="rect">
            <a:avLst/>
          </a:prstGeom>
          <a:noFill/>
        </p:spPr>
        <p:txBody>
          <a:bodyPr wrap="square" rtlCol="0">
            <a:spAutoFit/>
          </a:bodyPr>
          <a:lstStyle/>
          <a:p>
            <a:pPr marL="285750" indent="-285750">
              <a:buFont typeface="Arial" panose="020B0604020202020204" pitchFamily="34" charset="0"/>
              <a:buChar char="•"/>
            </a:pPr>
            <a:r>
              <a:rPr lang="en-AU" dirty="0"/>
              <a:t>With Google Search Engine, those materials were selected when they contained two keywords, “gentrification” and “Salt Lake City,” and were posted during 2000-2015. </a:t>
            </a:r>
          </a:p>
          <a:p>
            <a:pPr marL="285750" indent="-285750">
              <a:buFont typeface="Arial" panose="020B0604020202020204" pitchFamily="34" charset="0"/>
              <a:buChar char="•"/>
            </a:pPr>
            <a:r>
              <a:rPr lang="en-AU" dirty="0"/>
              <a:t>11 news reports and discussions on online forums were collected.</a:t>
            </a:r>
          </a:p>
          <a:p>
            <a:pPr marL="285750" indent="-285750">
              <a:buFont typeface="Arial" panose="020B0604020202020204" pitchFamily="34" charset="0"/>
              <a:buChar char="•"/>
            </a:pPr>
            <a:r>
              <a:rPr lang="en-AU" dirty="0"/>
              <a:t>Sources are from:</a:t>
            </a:r>
          </a:p>
          <a:p>
            <a:pPr marL="342900" indent="-342900">
              <a:buAutoNum type="arabicParenBoth"/>
            </a:pPr>
            <a:r>
              <a:rPr lang="en-AU" dirty="0"/>
              <a:t>Great American Country</a:t>
            </a:r>
          </a:p>
          <a:p>
            <a:pPr marL="342900" indent="-342900">
              <a:buAutoNum type="arabicParenBoth"/>
            </a:pPr>
            <a:r>
              <a:rPr lang="en-AU" dirty="0"/>
              <a:t>The Salt Lake Tribune</a:t>
            </a:r>
          </a:p>
          <a:p>
            <a:pPr marL="342900" indent="-342900">
              <a:buAutoNum type="arabicParenBoth"/>
            </a:pPr>
            <a:r>
              <a:rPr lang="en-AU" dirty="0"/>
              <a:t>Utah Stories</a:t>
            </a:r>
          </a:p>
          <a:p>
            <a:pPr marL="342900" indent="-342900">
              <a:buAutoNum type="arabicParenBoth"/>
            </a:pPr>
            <a:r>
              <a:rPr lang="en-AU" dirty="0"/>
              <a:t>Summit Sotheby's International Realty</a:t>
            </a:r>
          </a:p>
          <a:p>
            <a:pPr marL="342900" indent="-342900">
              <a:buAutoNum type="arabicParenBoth"/>
            </a:pPr>
            <a:r>
              <a:rPr lang="en-AU" dirty="0"/>
              <a:t>Zillow</a:t>
            </a:r>
          </a:p>
          <a:p>
            <a:pPr marL="342900" indent="-342900">
              <a:buAutoNum type="arabicParenBoth"/>
            </a:pPr>
            <a:r>
              <a:rPr lang="en-AU" dirty="0"/>
              <a:t>Reddit</a:t>
            </a:r>
          </a:p>
        </p:txBody>
      </p:sp>
      <p:sp>
        <p:nvSpPr>
          <p:cNvPr id="4" name="Cloud 3">
            <a:hlinkClick r:id="" action="ppaction://noaction"/>
            <a:extLst>
              <a:ext uri="{FF2B5EF4-FFF2-40B4-BE49-F238E27FC236}">
                <a16:creationId xmlns:a16="http://schemas.microsoft.com/office/drawing/2014/main" id="{7ED76ED4-BEB8-4A48-A57F-AFE549E859FC}"/>
              </a:ext>
            </a:extLst>
          </p:cNvPr>
          <p:cNvSpPr/>
          <p:nvPr/>
        </p:nvSpPr>
        <p:spPr>
          <a:xfrm>
            <a:off x="6614158" y="3074894"/>
            <a:ext cx="387277" cy="24204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loud 9">
            <a:hlinkClick r:id="" action="ppaction://noaction"/>
            <a:extLst>
              <a:ext uri="{FF2B5EF4-FFF2-40B4-BE49-F238E27FC236}">
                <a16:creationId xmlns:a16="http://schemas.microsoft.com/office/drawing/2014/main" id="{B4B2745A-38FA-4AF8-A485-454BC2607A55}"/>
              </a:ext>
            </a:extLst>
          </p:cNvPr>
          <p:cNvSpPr/>
          <p:nvPr/>
        </p:nvSpPr>
        <p:spPr>
          <a:xfrm>
            <a:off x="7444275" y="4554070"/>
            <a:ext cx="387277" cy="242047"/>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430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202113"/>
            <a:ext cx="10015627" cy="6655887"/>
          </a:xfrm>
          <a:prstGeom prst="rect">
            <a:avLst/>
          </a:prstGeom>
        </p:spPr>
      </p:pic>
      <p:sp>
        <p:nvSpPr>
          <p:cNvPr id="8" name="Rounded Rectangle 7"/>
          <p:cNvSpPr/>
          <p:nvPr/>
        </p:nvSpPr>
        <p:spPr>
          <a:xfrm>
            <a:off x="7355094" y="1130973"/>
            <a:ext cx="1823200" cy="1131942"/>
          </a:xfrm>
          <a:prstGeom prst="roundRect">
            <a:avLst/>
          </a:prstGeom>
          <a:noFill/>
          <a:ln w="57150">
            <a:solidFill>
              <a:schemeClr val="accent2">
                <a:lumMod val="60000"/>
                <a:lumOff val="40000"/>
              </a:schemeClr>
            </a:solidFill>
            <a:prstDash val="lg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18177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9BDCC-61C2-416F-AE18-D0D1485C912F}"/>
              </a:ext>
            </a:extLst>
          </p:cNvPr>
          <p:cNvSpPr>
            <a:spLocks noGrp="1"/>
          </p:cNvSpPr>
          <p:nvPr>
            <p:ph idx="1"/>
          </p:nvPr>
        </p:nvSpPr>
        <p:spPr/>
        <p:txBody>
          <a:bodyPr/>
          <a:lstStyle/>
          <a:p>
            <a:pPr marL="514350" indent="-514350">
              <a:buAutoNum type="arabicParenBoth"/>
            </a:pPr>
            <a:r>
              <a:rPr lang="en-AU" dirty="0">
                <a:solidFill>
                  <a:srgbClr val="002060"/>
                </a:solidFill>
              </a:rPr>
              <a:t>Bostic and Martin’s method, (2) Freeman’s method, (3) Ding, Hwang and Divringi’s method, (4) McKinnish, Walsh, and White’s method, and (5) Voorhees </a:t>
            </a:r>
            <a:r>
              <a:rPr lang="en-AU" dirty="0" err="1">
                <a:solidFill>
                  <a:srgbClr val="002060"/>
                </a:solidFill>
              </a:rPr>
              <a:t>Center’s</a:t>
            </a:r>
            <a:r>
              <a:rPr lang="en-AU" dirty="0">
                <a:solidFill>
                  <a:srgbClr val="002060"/>
                </a:solidFill>
              </a:rPr>
              <a:t> method</a:t>
            </a:r>
          </a:p>
          <a:p>
            <a:pPr marL="0" indent="0">
              <a:buNone/>
            </a:pPr>
            <a:endParaRPr lang="en-AU" dirty="0">
              <a:solidFill>
                <a:srgbClr val="002060"/>
              </a:solidFill>
            </a:endParaRPr>
          </a:p>
          <a:p>
            <a:r>
              <a:rPr lang="en-AU" dirty="0">
                <a:solidFill>
                  <a:srgbClr val="002060"/>
                </a:solidFill>
              </a:rPr>
              <a:t>Compare two time points</a:t>
            </a:r>
          </a:p>
          <a:p>
            <a:r>
              <a:rPr lang="en-AU" dirty="0">
                <a:solidFill>
                  <a:srgbClr val="002060"/>
                </a:solidFill>
              </a:rPr>
              <a:t>The change of income is the major criterion; some methods also consider demographic characters.</a:t>
            </a:r>
          </a:p>
        </p:txBody>
      </p:sp>
      <p:sp>
        <p:nvSpPr>
          <p:cNvPr id="7" name="Title 1">
            <a:extLst>
              <a:ext uri="{FF2B5EF4-FFF2-40B4-BE49-F238E27FC236}">
                <a16:creationId xmlns:a16="http://schemas.microsoft.com/office/drawing/2014/main" id="{613DA5AE-CB11-44CD-9835-D7302517117B}"/>
              </a:ext>
            </a:extLst>
          </p:cNvPr>
          <p:cNvSpPr txBox="1">
            <a:spLocks/>
          </p:cNvSpPr>
          <p:nvPr/>
        </p:nvSpPr>
        <p:spPr>
          <a:xfrm>
            <a:off x="838200" y="365125"/>
            <a:ext cx="10515600" cy="1325563"/>
          </a:xfrm>
          <a:prstGeom prst="rect">
            <a:avLst/>
          </a:prstGeom>
          <a:solidFill>
            <a:srgbClr val="88BCC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Census-based Gentrification Typology</a:t>
            </a:r>
            <a:endParaRPr lang="en-US" b="1" dirty="0">
              <a:solidFill>
                <a:srgbClr val="CCFFFF"/>
              </a:solidFill>
            </a:endParaRPr>
          </a:p>
        </p:txBody>
      </p:sp>
    </p:spTree>
    <p:extLst>
      <p:ext uri="{BB962C8B-B14F-4D97-AF65-F5344CB8AC3E}">
        <p14:creationId xmlns:p14="http://schemas.microsoft.com/office/powerpoint/2010/main" val="216344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A2364B-8EA5-4A9F-8130-FF9131FC78DB}"/>
              </a:ext>
            </a:extLst>
          </p:cNvPr>
          <p:cNvPicPr>
            <a:picLocks noGrp="1" noChangeAspect="1"/>
          </p:cNvPicPr>
          <p:nvPr>
            <p:ph idx="1"/>
          </p:nvPr>
        </p:nvPicPr>
        <p:blipFill>
          <a:blip r:embed="rId3"/>
          <a:stretch>
            <a:fillRect/>
          </a:stretch>
        </p:blipFill>
        <p:spPr>
          <a:xfrm>
            <a:off x="2069304" y="1825625"/>
            <a:ext cx="8053391" cy="4351338"/>
          </a:xfrm>
          <a:prstGeom prst="rect">
            <a:avLst/>
          </a:prstGeom>
        </p:spPr>
      </p:pic>
      <p:sp>
        <p:nvSpPr>
          <p:cNvPr id="4" name="Title 1">
            <a:extLst>
              <a:ext uri="{FF2B5EF4-FFF2-40B4-BE49-F238E27FC236}">
                <a16:creationId xmlns:a16="http://schemas.microsoft.com/office/drawing/2014/main" id="{DDE26F34-CF9F-47B2-8D19-907349259E4D}"/>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Census-Based Gentrification Typology 1</a:t>
            </a:r>
            <a:endParaRPr lang="en-US" b="1" dirty="0">
              <a:solidFill>
                <a:srgbClr val="CCFFFF"/>
              </a:solidFill>
            </a:endParaRPr>
          </a:p>
        </p:txBody>
      </p:sp>
      <p:sp>
        <p:nvSpPr>
          <p:cNvPr id="6" name="Title 1">
            <a:extLst>
              <a:ext uri="{FF2B5EF4-FFF2-40B4-BE49-F238E27FC236}">
                <a16:creationId xmlns:a16="http://schemas.microsoft.com/office/drawing/2014/main" id="{BD636EA7-1DA2-409C-BE83-2719F1E0C216}"/>
              </a:ext>
            </a:extLst>
          </p:cNvPr>
          <p:cNvSpPr txBox="1">
            <a:spLocks/>
          </p:cNvSpPr>
          <p:nvPr/>
        </p:nvSpPr>
        <p:spPr>
          <a:xfrm>
            <a:off x="0" y="1977655"/>
            <a:ext cx="3083442" cy="489098"/>
          </a:xfrm>
          <a:prstGeom prst="rect">
            <a:avLst/>
          </a:prstGeom>
          <a:solidFill>
            <a:schemeClr val="accent6">
              <a:lumMod val="20000"/>
              <a:lumOff val="80000"/>
            </a:schemeClr>
          </a:solidFill>
          <a:ln w="57150">
            <a:solidFill>
              <a:schemeClr val="accent1">
                <a:lumMod val="50000"/>
              </a:schemeClr>
            </a:solidFill>
          </a:ln>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2060"/>
                </a:solidFill>
              </a:rPr>
              <a:t>Bostic and Martin’s Method</a:t>
            </a:r>
          </a:p>
        </p:txBody>
      </p:sp>
    </p:spTree>
    <p:extLst>
      <p:ext uri="{BB962C8B-B14F-4D97-AF65-F5344CB8AC3E}">
        <p14:creationId xmlns:p14="http://schemas.microsoft.com/office/powerpoint/2010/main" val="347303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F379C8-876C-48BE-857D-63EA3D1370D6}"/>
              </a:ext>
            </a:extLst>
          </p:cNvPr>
          <p:cNvPicPr>
            <a:picLocks noGrp="1" noChangeAspect="1"/>
          </p:cNvPicPr>
          <p:nvPr>
            <p:ph idx="1"/>
          </p:nvPr>
        </p:nvPicPr>
        <p:blipFill>
          <a:blip r:embed="rId3"/>
          <a:stretch>
            <a:fillRect/>
          </a:stretch>
        </p:blipFill>
        <p:spPr>
          <a:xfrm>
            <a:off x="2240866" y="2097035"/>
            <a:ext cx="7443091" cy="4122532"/>
          </a:xfrm>
          <a:prstGeom prst="rect">
            <a:avLst/>
          </a:prstGeom>
        </p:spPr>
      </p:pic>
      <p:sp>
        <p:nvSpPr>
          <p:cNvPr id="4" name="Title 1">
            <a:extLst>
              <a:ext uri="{FF2B5EF4-FFF2-40B4-BE49-F238E27FC236}">
                <a16:creationId xmlns:a16="http://schemas.microsoft.com/office/drawing/2014/main" id="{490F32EC-5742-436C-8456-FF77078CF70E}"/>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Census-Based Gentrification Typology 2</a:t>
            </a:r>
            <a:endParaRPr lang="en-US" b="1" dirty="0">
              <a:solidFill>
                <a:srgbClr val="CCFFFF"/>
              </a:solidFill>
            </a:endParaRPr>
          </a:p>
        </p:txBody>
      </p:sp>
      <p:sp>
        <p:nvSpPr>
          <p:cNvPr id="6" name="Title 1">
            <a:extLst>
              <a:ext uri="{FF2B5EF4-FFF2-40B4-BE49-F238E27FC236}">
                <a16:creationId xmlns:a16="http://schemas.microsoft.com/office/drawing/2014/main" id="{7B3F9641-6C77-4067-B545-B770DF3B6769}"/>
              </a:ext>
            </a:extLst>
          </p:cNvPr>
          <p:cNvSpPr txBox="1">
            <a:spLocks/>
          </p:cNvSpPr>
          <p:nvPr/>
        </p:nvSpPr>
        <p:spPr>
          <a:xfrm>
            <a:off x="0" y="2005052"/>
            <a:ext cx="2445488" cy="493599"/>
          </a:xfrm>
          <a:prstGeom prst="rect">
            <a:avLst/>
          </a:prstGeom>
          <a:solidFill>
            <a:schemeClr val="accent6">
              <a:lumMod val="20000"/>
              <a:lumOff val="80000"/>
            </a:schemeClr>
          </a:solidFill>
          <a:ln w="57150">
            <a:solidFill>
              <a:schemeClr val="accent1">
                <a:lumMod val="5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2060"/>
                </a:solidFill>
              </a:rPr>
              <a:t>Freeman’s Method</a:t>
            </a:r>
          </a:p>
        </p:txBody>
      </p:sp>
    </p:spTree>
    <p:extLst>
      <p:ext uri="{BB962C8B-B14F-4D97-AF65-F5344CB8AC3E}">
        <p14:creationId xmlns:p14="http://schemas.microsoft.com/office/powerpoint/2010/main" val="1890583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893737-631F-493E-AD59-1DB878FEE7E3}"/>
              </a:ext>
            </a:extLst>
          </p:cNvPr>
          <p:cNvPicPr>
            <a:picLocks noGrp="1" noChangeAspect="1"/>
          </p:cNvPicPr>
          <p:nvPr>
            <p:ph idx="1"/>
          </p:nvPr>
        </p:nvPicPr>
        <p:blipFill>
          <a:blip r:embed="rId3"/>
          <a:stretch>
            <a:fillRect/>
          </a:stretch>
        </p:blipFill>
        <p:spPr>
          <a:xfrm>
            <a:off x="2331308" y="2037336"/>
            <a:ext cx="7136808" cy="4282085"/>
          </a:xfrm>
          <a:prstGeom prst="rect">
            <a:avLst/>
          </a:prstGeom>
        </p:spPr>
      </p:pic>
      <p:sp>
        <p:nvSpPr>
          <p:cNvPr id="4" name="Title 1">
            <a:extLst>
              <a:ext uri="{FF2B5EF4-FFF2-40B4-BE49-F238E27FC236}">
                <a16:creationId xmlns:a16="http://schemas.microsoft.com/office/drawing/2014/main" id="{A07A4F35-A438-4535-9779-D6CBD5C47F1F}"/>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Census-Based Gentrification Typology 3</a:t>
            </a:r>
            <a:endParaRPr lang="en-US" b="1" dirty="0">
              <a:solidFill>
                <a:srgbClr val="CCFFFF"/>
              </a:solidFill>
            </a:endParaRPr>
          </a:p>
        </p:txBody>
      </p:sp>
      <p:sp>
        <p:nvSpPr>
          <p:cNvPr id="6" name="Title 1">
            <a:extLst>
              <a:ext uri="{FF2B5EF4-FFF2-40B4-BE49-F238E27FC236}">
                <a16:creationId xmlns:a16="http://schemas.microsoft.com/office/drawing/2014/main" id="{5B08493D-7D72-41E8-A8FA-6577757B9488}"/>
              </a:ext>
            </a:extLst>
          </p:cNvPr>
          <p:cNvSpPr txBox="1">
            <a:spLocks/>
          </p:cNvSpPr>
          <p:nvPr/>
        </p:nvSpPr>
        <p:spPr>
          <a:xfrm>
            <a:off x="0" y="1935236"/>
            <a:ext cx="3806456" cy="523176"/>
          </a:xfrm>
          <a:prstGeom prst="rect">
            <a:avLst/>
          </a:prstGeom>
          <a:solidFill>
            <a:schemeClr val="accent6">
              <a:lumMod val="20000"/>
              <a:lumOff val="80000"/>
            </a:schemeClr>
          </a:solidFill>
          <a:ln w="57150">
            <a:solidFill>
              <a:schemeClr val="accent1">
                <a:lumMod val="5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2060"/>
                </a:solidFill>
              </a:rPr>
              <a:t>Ding, Hwang and Divring’s Method</a:t>
            </a:r>
          </a:p>
        </p:txBody>
      </p:sp>
    </p:spTree>
    <p:extLst>
      <p:ext uri="{BB962C8B-B14F-4D97-AF65-F5344CB8AC3E}">
        <p14:creationId xmlns:p14="http://schemas.microsoft.com/office/powerpoint/2010/main" val="205826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B5345-8754-4D49-804A-344CFD832BD5}"/>
              </a:ext>
            </a:extLst>
          </p:cNvPr>
          <p:cNvSpPr>
            <a:spLocks noGrp="1"/>
          </p:cNvSpPr>
          <p:nvPr>
            <p:ph idx="1"/>
          </p:nvPr>
        </p:nvSpPr>
        <p:spPr>
          <a:xfrm>
            <a:off x="755822" y="2179851"/>
            <a:ext cx="10515600" cy="3891435"/>
          </a:xfrm>
        </p:spPr>
        <p:txBody>
          <a:bodyPr/>
          <a:lstStyle/>
          <a:p>
            <a:r>
              <a:rPr lang="en-AU" sz="2400" dirty="0">
                <a:solidFill>
                  <a:srgbClr val="002060"/>
                </a:solidFill>
              </a:rPr>
              <a:t>The term, “Gentrification,” was coined by a British sociologist Ruth Glass in 1964.</a:t>
            </a:r>
          </a:p>
          <a:p>
            <a:r>
              <a:rPr lang="en-AU" sz="2400" dirty="0">
                <a:solidFill>
                  <a:srgbClr val="002060"/>
                </a:solidFill>
              </a:rPr>
              <a:t>Gentrification is a transformation of a working-class or vacant area of a city under the influence of redevelopment and influx of higher-income residents, which involves economic upgrading and replacement of long-term residents who were often of lower social status.</a:t>
            </a:r>
          </a:p>
          <a:p>
            <a:endParaRPr lang="en-AU" sz="2400" dirty="0">
              <a:solidFill>
                <a:srgbClr val="002060"/>
              </a:solidFill>
            </a:endParaRPr>
          </a:p>
          <a:p>
            <a:pPr marL="0" indent="0">
              <a:buNone/>
            </a:pPr>
            <a:r>
              <a:rPr lang="en-AU" dirty="0">
                <a:solidFill>
                  <a:srgbClr val="002060"/>
                </a:solidFill>
              </a:rPr>
              <a:t>(1) Sharp increase in house value and rent. </a:t>
            </a:r>
          </a:p>
          <a:p>
            <a:pPr marL="0" indent="0">
              <a:buNone/>
            </a:pPr>
            <a:r>
              <a:rPr lang="en-AU" dirty="0">
                <a:solidFill>
                  <a:srgbClr val="002060"/>
                </a:solidFill>
              </a:rPr>
              <a:t>(2) Displacement; residential displacement and cultural displacement.</a:t>
            </a:r>
          </a:p>
          <a:p>
            <a:endParaRPr lang="en-US" dirty="0"/>
          </a:p>
        </p:txBody>
      </p:sp>
      <p:sp>
        <p:nvSpPr>
          <p:cNvPr id="10" name="Title 1">
            <a:extLst>
              <a:ext uri="{FF2B5EF4-FFF2-40B4-BE49-F238E27FC236}">
                <a16:creationId xmlns:a16="http://schemas.microsoft.com/office/drawing/2014/main" id="{6477C203-953D-4D1A-96E6-A92D3D161027}"/>
              </a:ext>
            </a:extLst>
          </p:cNvPr>
          <p:cNvSpPr>
            <a:spLocks noGrp="1"/>
          </p:cNvSpPr>
          <p:nvPr>
            <p:ph type="title"/>
          </p:nvPr>
        </p:nvSpPr>
        <p:spPr>
          <a:solidFill>
            <a:srgbClr val="88BCCE"/>
          </a:solidFill>
        </p:spPr>
        <p:txBody>
          <a:bodyPr/>
          <a:lstStyle/>
          <a:p>
            <a:r>
              <a:rPr lang="en-US" b="1" dirty="0">
                <a:solidFill>
                  <a:srgbClr val="CCFFFF"/>
                </a:solidFill>
              </a:rPr>
              <a:t>Background</a:t>
            </a:r>
          </a:p>
        </p:txBody>
      </p:sp>
    </p:spTree>
    <p:extLst>
      <p:ext uri="{BB962C8B-B14F-4D97-AF65-F5344CB8AC3E}">
        <p14:creationId xmlns:p14="http://schemas.microsoft.com/office/powerpoint/2010/main" val="2072958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8166EF-5D58-457E-9748-3A1E72A41C1F}"/>
              </a:ext>
            </a:extLst>
          </p:cNvPr>
          <p:cNvPicPr>
            <a:picLocks noGrp="1" noChangeAspect="1"/>
          </p:cNvPicPr>
          <p:nvPr>
            <p:ph idx="1"/>
          </p:nvPr>
        </p:nvPicPr>
        <p:blipFill>
          <a:blip r:embed="rId3"/>
          <a:stretch>
            <a:fillRect/>
          </a:stretch>
        </p:blipFill>
        <p:spPr>
          <a:xfrm>
            <a:off x="2339546" y="2203756"/>
            <a:ext cx="7058025" cy="3936206"/>
          </a:xfrm>
          <a:prstGeom prst="rect">
            <a:avLst/>
          </a:prstGeom>
        </p:spPr>
      </p:pic>
      <p:sp>
        <p:nvSpPr>
          <p:cNvPr id="4" name="Title 1">
            <a:extLst>
              <a:ext uri="{FF2B5EF4-FFF2-40B4-BE49-F238E27FC236}">
                <a16:creationId xmlns:a16="http://schemas.microsoft.com/office/drawing/2014/main" id="{62053B91-696B-4677-B98F-CC87808ADFC3}"/>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Census-Based Gentrification Typology 4</a:t>
            </a:r>
            <a:endParaRPr lang="en-US" b="1" dirty="0">
              <a:solidFill>
                <a:srgbClr val="CCFFFF"/>
              </a:solidFill>
            </a:endParaRPr>
          </a:p>
        </p:txBody>
      </p:sp>
      <p:sp>
        <p:nvSpPr>
          <p:cNvPr id="6" name="Title 1">
            <a:extLst>
              <a:ext uri="{FF2B5EF4-FFF2-40B4-BE49-F238E27FC236}">
                <a16:creationId xmlns:a16="http://schemas.microsoft.com/office/drawing/2014/main" id="{4615EFC9-732B-4522-8C64-990EABC85833}"/>
              </a:ext>
            </a:extLst>
          </p:cNvPr>
          <p:cNvSpPr txBox="1">
            <a:spLocks/>
          </p:cNvSpPr>
          <p:nvPr/>
        </p:nvSpPr>
        <p:spPr>
          <a:xfrm>
            <a:off x="0" y="1967783"/>
            <a:ext cx="2339546" cy="471946"/>
          </a:xfrm>
          <a:prstGeom prst="rect">
            <a:avLst/>
          </a:prstGeom>
          <a:solidFill>
            <a:schemeClr val="accent6">
              <a:lumMod val="20000"/>
              <a:lumOff val="80000"/>
            </a:schemeClr>
          </a:solidFill>
          <a:ln w="57150">
            <a:solidFill>
              <a:schemeClr val="accent1">
                <a:lumMod val="50000"/>
              </a:schemeClr>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2060"/>
                </a:solidFill>
              </a:rPr>
              <a:t>McKinnish’s Method </a:t>
            </a:r>
          </a:p>
        </p:txBody>
      </p:sp>
    </p:spTree>
    <p:extLst>
      <p:ext uri="{BB962C8B-B14F-4D97-AF65-F5344CB8AC3E}">
        <p14:creationId xmlns:p14="http://schemas.microsoft.com/office/powerpoint/2010/main" val="1027447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8FC28A-238C-4CE2-9E9E-8F926AC0C09A}"/>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Census-Based Gentrification Typology 5</a:t>
            </a:r>
            <a:endParaRPr lang="en-US" b="1" dirty="0">
              <a:solidFill>
                <a:srgbClr val="CCFFFF"/>
              </a:solidFill>
            </a:endParaRPr>
          </a:p>
        </p:txBody>
      </p:sp>
      <p:pic>
        <p:nvPicPr>
          <p:cNvPr id="7" name="Content Placeholder 6">
            <a:extLst>
              <a:ext uri="{FF2B5EF4-FFF2-40B4-BE49-F238E27FC236}">
                <a16:creationId xmlns:a16="http://schemas.microsoft.com/office/drawing/2014/main" id="{D8C7546E-0E06-4111-94C4-1B326E566255}"/>
              </a:ext>
            </a:extLst>
          </p:cNvPr>
          <p:cNvPicPr>
            <a:picLocks noGrp="1" noChangeAspect="1"/>
          </p:cNvPicPr>
          <p:nvPr>
            <p:ph idx="1"/>
          </p:nvPr>
        </p:nvPicPr>
        <p:blipFill>
          <a:blip r:embed="rId3"/>
          <a:stretch>
            <a:fillRect/>
          </a:stretch>
        </p:blipFill>
        <p:spPr>
          <a:xfrm>
            <a:off x="2291274" y="2002427"/>
            <a:ext cx="7419833" cy="4348946"/>
          </a:xfrm>
          <a:prstGeom prst="rect">
            <a:avLst/>
          </a:prstGeom>
        </p:spPr>
      </p:pic>
      <p:sp>
        <p:nvSpPr>
          <p:cNvPr id="5" name="Title 1">
            <a:extLst>
              <a:ext uri="{FF2B5EF4-FFF2-40B4-BE49-F238E27FC236}">
                <a16:creationId xmlns:a16="http://schemas.microsoft.com/office/drawing/2014/main" id="{3CFB4537-6450-48B3-B78D-EEF80B5D48D1}"/>
              </a:ext>
            </a:extLst>
          </p:cNvPr>
          <p:cNvSpPr txBox="1">
            <a:spLocks/>
          </p:cNvSpPr>
          <p:nvPr/>
        </p:nvSpPr>
        <p:spPr>
          <a:xfrm>
            <a:off x="0" y="1995301"/>
            <a:ext cx="2701863" cy="517489"/>
          </a:xfrm>
          <a:prstGeom prst="rect">
            <a:avLst/>
          </a:prstGeom>
          <a:solidFill>
            <a:schemeClr val="accent6">
              <a:lumMod val="20000"/>
              <a:lumOff val="80000"/>
            </a:schemeClr>
          </a:solidFill>
          <a:ln w="57150">
            <a:solidFill>
              <a:schemeClr val="accent1">
                <a:lumMod val="50000"/>
              </a:schemeClr>
            </a:solidFill>
          </a:ln>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2060"/>
                </a:solidFill>
              </a:rPr>
              <a:t>Voorhees Center’s Method </a:t>
            </a:r>
          </a:p>
        </p:txBody>
      </p:sp>
    </p:spTree>
    <p:extLst>
      <p:ext uri="{BB962C8B-B14F-4D97-AF65-F5344CB8AC3E}">
        <p14:creationId xmlns:p14="http://schemas.microsoft.com/office/powerpoint/2010/main" val="3275014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6676-8334-46AC-AF4E-3044D698318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490A170-6545-4F3D-8A6A-65B84A0CDA00}"/>
              </a:ext>
            </a:extLst>
          </p:cNvPr>
          <p:cNvSpPr>
            <a:spLocks noGrp="1"/>
          </p:cNvSpPr>
          <p:nvPr>
            <p:ph idx="1"/>
          </p:nvPr>
        </p:nvSpPr>
        <p:spPr>
          <a:xfrm>
            <a:off x="838200" y="2365952"/>
            <a:ext cx="10515600" cy="2954193"/>
          </a:xfrm>
        </p:spPr>
        <p:txBody>
          <a:bodyPr>
            <a:normAutofit/>
          </a:bodyPr>
          <a:lstStyle/>
          <a:p>
            <a:r>
              <a:rPr lang="en-AU" dirty="0">
                <a:solidFill>
                  <a:srgbClr val="002060"/>
                </a:solidFill>
              </a:rPr>
              <a:t>They identified different areas as gentrifying.</a:t>
            </a:r>
          </a:p>
          <a:p>
            <a:r>
              <a:rPr lang="en-AU" dirty="0">
                <a:solidFill>
                  <a:srgbClr val="002060"/>
                </a:solidFill>
              </a:rPr>
              <a:t>While Ding’s method and Voorhees center’s method better capture human-perceived gentrifying areas, they do not match human-perceived gentrifying areas very well.</a:t>
            </a:r>
          </a:p>
          <a:p>
            <a:r>
              <a:rPr lang="en-AU" dirty="0">
                <a:solidFill>
                  <a:srgbClr val="002060"/>
                </a:solidFill>
              </a:rPr>
              <a:t>All these methods do not include the cultural measurement to detect the cultural characteristics of gentrification.  </a:t>
            </a:r>
            <a:endParaRPr lang="en-US" dirty="0">
              <a:solidFill>
                <a:srgbClr val="002060"/>
              </a:solidFill>
            </a:endParaRPr>
          </a:p>
        </p:txBody>
      </p:sp>
      <p:sp>
        <p:nvSpPr>
          <p:cNvPr id="4" name="Title 1">
            <a:extLst>
              <a:ext uri="{FF2B5EF4-FFF2-40B4-BE49-F238E27FC236}">
                <a16:creationId xmlns:a16="http://schemas.microsoft.com/office/drawing/2014/main" id="{85C1939D-C00F-42B4-9A9A-F9DEA9B84C25}"/>
              </a:ext>
            </a:extLst>
          </p:cNvPr>
          <p:cNvSpPr txBox="1">
            <a:spLocks/>
          </p:cNvSpPr>
          <p:nvPr/>
        </p:nvSpPr>
        <p:spPr>
          <a:xfrm>
            <a:off x="838200" y="365125"/>
            <a:ext cx="10515600" cy="1325563"/>
          </a:xfrm>
          <a:prstGeom prst="rect">
            <a:avLst/>
          </a:prstGeom>
          <a:solidFill>
            <a:srgbClr val="88BCC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The limitations of these census-based methods</a:t>
            </a:r>
            <a:endParaRPr lang="en-US" b="1" dirty="0">
              <a:solidFill>
                <a:srgbClr val="CCFFFF"/>
              </a:solidFill>
            </a:endParaRPr>
          </a:p>
        </p:txBody>
      </p:sp>
    </p:spTree>
    <p:extLst>
      <p:ext uri="{BB962C8B-B14F-4D97-AF65-F5344CB8AC3E}">
        <p14:creationId xmlns:p14="http://schemas.microsoft.com/office/powerpoint/2010/main" val="381638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244856"/>
            <a:ext cx="9951308" cy="6613144"/>
          </a:xfrm>
          <a:prstGeom prst="rect">
            <a:avLst/>
          </a:prstGeom>
        </p:spPr>
      </p:pic>
      <p:sp>
        <p:nvSpPr>
          <p:cNvPr id="8" name="Rounded Rectangle 7"/>
          <p:cNvSpPr/>
          <p:nvPr/>
        </p:nvSpPr>
        <p:spPr>
          <a:xfrm>
            <a:off x="3528700" y="3148657"/>
            <a:ext cx="2171884" cy="1184445"/>
          </a:xfrm>
          <a:prstGeom prst="roundRect">
            <a:avLst/>
          </a:prstGeom>
          <a:noFill/>
          <a:ln w="57150">
            <a:solidFill>
              <a:schemeClr val="accent2">
                <a:lumMod val="60000"/>
                <a:lumOff val="40000"/>
              </a:schemeClr>
            </a:solidFill>
            <a:prstDash val="lg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50843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E8BB2F4-0AA7-4DA3-9C32-DC306A5F5C23}"/>
              </a:ext>
            </a:extLst>
          </p:cNvPr>
          <p:cNvGrpSpPr/>
          <p:nvPr/>
        </p:nvGrpSpPr>
        <p:grpSpPr>
          <a:xfrm>
            <a:off x="2314833" y="2087167"/>
            <a:ext cx="6896503" cy="4173589"/>
            <a:chOff x="0" y="0"/>
            <a:chExt cx="5988685" cy="3672712"/>
          </a:xfrm>
        </p:grpSpPr>
        <p:grpSp>
          <p:nvGrpSpPr>
            <p:cNvPr id="8" name="Group 7">
              <a:extLst>
                <a:ext uri="{FF2B5EF4-FFF2-40B4-BE49-F238E27FC236}">
                  <a16:creationId xmlns:a16="http://schemas.microsoft.com/office/drawing/2014/main" id="{BFB28A9B-438A-4DAB-AD7F-366164F33809}"/>
                </a:ext>
              </a:extLst>
            </p:cNvPr>
            <p:cNvGrpSpPr/>
            <p:nvPr/>
          </p:nvGrpSpPr>
          <p:grpSpPr>
            <a:xfrm>
              <a:off x="0" y="0"/>
              <a:ext cx="5988685" cy="3414395"/>
              <a:chOff x="0" y="0"/>
              <a:chExt cx="5988685" cy="3414395"/>
            </a:xfrm>
          </p:grpSpPr>
          <p:pic>
            <p:nvPicPr>
              <p:cNvPr id="10" name="Picture 9">
                <a:extLst>
                  <a:ext uri="{FF2B5EF4-FFF2-40B4-BE49-F238E27FC236}">
                    <a16:creationId xmlns:a16="http://schemas.microsoft.com/office/drawing/2014/main" id="{DFE56E1B-DB0B-4609-952D-63EC9E0B7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43600" cy="3414395"/>
              </a:xfrm>
              <a:prstGeom prst="rect">
                <a:avLst/>
              </a:prstGeom>
            </p:spPr>
          </p:pic>
          <p:grpSp>
            <p:nvGrpSpPr>
              <p:cNvPr id="11" name="Group 10">
                <a:extLst>
                  <a:ext uri="{FF2B5EF4-FFF2-40B4-BE49-F238E27FC236}">
                    <a16:creationId xmlns:a16="http://schemas.microsoft.com/office/drawing/2014/main" id="{0E41D661-E882-4511-9E33-3AD0EAFA4AFA}"/>
                  </a:ext>
                </a:extLst>
              </p:cNvPr>
              <p:cNvGrpSpPr/>
              <p:nvPr/>
            </p:nvGrpSpPr>
            <p:grpSpPr>
              <a:xfrm>
                <a:off x="3077154" y="1558456"/>
                <a:ext cx="2911531" cy="1612707"/>
                <a:chOff x="2759102" y="373711"/>
                <a:chExt cx="2911531" cy="1612707"/>
              </a:xfrm>
            </p:grpSpPr>
            <p:grpSp>
              <p:nvGrpSpPr>
                <p:cNvPr id="12" name="Group 11">
                  <a:extLst>
                    <a:ext uri="{FF2B5EF4-FFF2-40B4-BE49-F238E27FC236}">
                      <a16:creationId xmlns:a16="http://schemas.microsoft.com/office/drawing/2014/main" id="{71D5A0E3-24C6-4D68-A99E-78E0DB67ADA9}"/>
                    </a:ext>
                  </a:extLst>
                </p:cNvPr>
                <p:cNvGrpSpPr/>
                <p:nvPr/>
              </p:nvGrpSpPr>
              <p:grpSpPr>
                <a:xfrm>
                  <a:off x="2759102" y="373711"/>
                  <a:ext cx="1178809" cy="1504177"/>
                  <a:chOff x="2759102" y="373711"/>
                  <a:chExt cx="1178809" cy="1504177"/>
                </a:xfrm>
              </p:grpSpPr>
              <p:sp>
                <p:nvSpPr>
                  <p:cNvPr id="14" name="Oval 13">
                    <a:extLst>
                      <a:ext uri="{FF2B5EF4-FFF2-40B4-BE49-F238E27FC236}">
                        <a16:creationId xmlns:a16="http://schemas.microsoft.com/office/drawing/2014/main" id="{984E70E8-727D-4C58-B4C4-E07A39E8C4F6}"/>
                      </a:ext>
                    </a:extLst>
                  </p:cNvPr>
                  <p:cNvSpPr/>
                  <p:nvPr/>
                </p:nvSpPr>
                <p:spPr>
                  <a:xfrm>
                    <a:off x="2790907" y="699715"/>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Oval 14">
                    <a:extLst>
                      <a:ext uri="{FF2B5EF4-FFF2-40B4-BE49-F238E27FC236}">
                        <a16:creationId xmlns:a16="http://schemas.microsoft.com/office/drawing/2014/main" id="{D392BD3B-6561-4B21-AF00-50A8D8FFE828}"/>
                      </a:ext>
                    </a:extLst>
                  </p:cNvPr>
                  <p:cNvSpPr/>
                  <p:nvPr/>
                </p:nvSpPr>
                <p:spPr>
                  <a:xfrm>
                    <a:off x="2918128" y="914400"/>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Oval 15">
                    <a:extLst>
                      <a:ext uri="{FF2B5EF4-FFF2-40B4-BE49-F238E27FC236}">
                        <a16:creationId xmlns:a16="http://schemas.microsoft.com/office/drawing/2014/main" id="{2B5BAE74-B2FC-4DCB-942B-7CDC66F31F52}"/>
                      </a:ext>
                    </a:extLst>
                  </p:cNvPr>
                  <p:cNvSpPr/>
                  <p:nvPr/>
                </p:nvSpPr>
                <p:spPr>
                  <a:xfrm>
                    <a:off x="3427012" y="1574358"/>
                    <a:ext cx="387985" cy="3035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Oval 16">
                    <a:extLst>
                      <a:ext uri="{FF2B5EF4-FFF2-40B4-BE49-F238E27FC236}">
                        <a16:creationId xmlns:a16="http://schemas.microsoft.com/office/drawing/2014/main" id="{9CB79A1A-E907-42B5-AB4B-10B3EE9C1EAC}"/>
                      </a:ext>
                    </a:extLst>
                  </p:cNvPr>
                  <p:cNvSpPr/>
                  <p:nvPr/>
                </p:nvSpPr>
                <p:spPr>
                  <a:xfrm>
                    <a:off x="3037398" y="373711"/>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Oval 17">
                    <a:extLst>
                      <a:ext uri="{FF2B5EF4-FFF2-40B4-BE49-F238E27FC236}">
                        <a16:creationId xmlns:a16="http://schemas.microsoft.com/office/drawing/2014/main" id="{2F8D0774-56FD-4566-965C-E042049A5B7C}"/>
                      </a:ext>
                    </a:extLst>
                  </p:cNvPr>
                  <p:cNvSpPr/>
                  <p:nvPr/>
                </p:nvSpPr>
                <p:spPr>
                  <a:xfrm>
                    <a:off x="3267986" y="834887"/>
                    <a:ext cx="197485" cy="21209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 name="Oval 18">
                    <a:extLst>
                      <a:ext uri="{FF2B5EF4-FFF2-40B4-BE49-F238E27FC236}">
                        <a16:creationId xmlns:a16="http://schemas.microsoft.com/office/drawing/2014/main" id="{C341E5AB-DC4B-438C-A205-4027E81579C3}"/>
                      </a:ext>
                    </a:extLst>
                  </p:cNvPr>
                  <p:cNvSpPr/>
                  <p:nvPr/>
                </p:nvSpPr>
                <p:spPr>
                  <a:xfrm>
                    <a:off x="2759102" y="445273"/>
                    <a:ext cx="262255" cy="2146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 name="Oval 19">
                    <a:extLst>
                      <a:ext uri="{FF2B5EF4-FFF2-40B4-BE49-F238E27FC236}">
                        <a16:creationId xmlns:a16="http://schemas.microsoft.com/office/drawing/2014/main" id="{30FE2922-D8C7-48DB-B90F-3298BCF08F25}"/>
                      </a:ext>
                    </a:extLst>
                  </p:cNvPr>
                  <p:cNvSpPr/>
                  <p:nvPr/>
                </p:nvSpPr>
                <p:spPr>
                  <a:xfrm>
                    <a:off x="3188473" y="421419"/>
                    <a:ext cx="555625" cy="3340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Oval 20">
                    <a:extLst>
                      <a:ext uri="{FF2B5EF4-FFF2-40B4-BE49-F238E27FC236}">
                        <a16:creationId xmlns:a16="http://schemas.microsoft.com/office/drawing/2014/main" id="{B8B0FD99-9974-475B-9405-4A103659DAC6}"/>
                      </a:ext>
                    </a:extLst>
                  </p:cNvPr>
                  <p:cNvSpPr/>
                  <p:nvPr/>
                </p:nvSpPr>
                <p:spPr>
                  <a:xfrm>
                    <a:off x="3442914" y="1057524"/>
                    <a:ext cx="189865" cy="1435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 name="Oval 21">
                    <a:extLst>
                      <a:ext uri="{FF2B5EF4-FFF2-40B4-BE49-F238E27FC236}">
                        <a16:creationId xmlns:a16="http://schemas.microsoft.com/office/drawing/2014/main" id="{A7A239F8-38AB-40CB-B064-95A0D7CA4D00}"/>
                      </a:ext>
                    </a:extLst>
                  </p:cNvPr>
                  <p:cNvSpPr/>
                  <p:nvPr/>
                </p:nvSpPr>
                <p:spPr>
                  <a:xfrm>
                    <a:off x="3816626" y="1248355"/>
                    <a:ext cx="121285" cy="242570"/>
                  </a:xfrm>
                  <a:prstGeom prst="ellipse">
                    <a:avLst/>
                  </a:prstGeom>
                  <a:noFill/>
                  <a:ln w="28575" cap="flat" cmpd="sng" algn="ctr">
                    <a:solidFill>
                      <a:srgbClr val="C0000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pic>
              <p:nvPicPr>
                <p:cNvPr id="13" name="Picture 12">
                  <a:extLst>
                    <a:ext uri="{FF2B5EF4-FFF2-40B4-BE49-F238E27FC236}">
                      <a16:creationId xmlns:a16="http://schemas.microsoft.com/office/drawing/2014/main" id="{D596EE24-915C-46D6-9D48-ABD0828454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2588" y="993913"/>
                  <a:ext cx="868045" cy="992505"/>
                </a:xfrm>
                <a:prstGeom prst="rect">
                  <a:avLst/>
                </a:prstGeom>
              </p:spPr>
            </p:pic>
          </p:grpSp>
        </p:grpSp>
        <p:sp>
          <p:nvSpPr>
            <p:cNvPr id="9" name="Text Box 2">
              <a:extLst>
                <a:ext uri="{FF2B5EF4-FFF2-40B4-BE49-F238E27FC236}">
                  <a16:creationId xmlns:a16="http://schemas.microsoft.com/office/drawing/2014/main" id="{C7D1A7B9-1298-4980-878C-3C148D54DE6D}"/>
                </a:ext>
              </a:extLst>
            </p:cNvPr>
            <p:cNvSpPr txBox="1">
              <a:spLocks noChangeArrowheads="1"/>
            </p:cNvSpPr>
            <p:nvPr/>
          </p:nvSpPr>
          <p:spPr bwMode="auto">
            <a:xfrm>
              <a:off x="1524000" y="3413760"/>
              <a:ext cx="3054336" cy="25895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000" b="1" dirty="0">
                  <a:effectLst/>
                  <a:latin typeface="Calibri" panose="020F0502020204030204" pitchFamily="34" charset="0"/>
                  <a:ea typeface="PMingLiU" panose="02020500000000000000" pitchFamily="18" charset="-120"/>
                  <a:cs typeface="Times New Roman" panose="02020603050405020304" pitchFamily="18" charset="0"/>
                </a:rPr>
                <a:t>Figure 13.</a:t>
              </a:r>
              <a:r>
                <a:rPr lang="en-US" sz="1000" dirty="0">
                  <a:effectLst/>
                  <a:latin typeface="Calibri" panose="020F0502020204030204" pitchFamily="34" charset="0"/>
                  <a:ea typeface="PMingLiU" panose="02020500000000000000" pitchFamily="18" charset="-120"/>
                  <a:cs typeface="Times New Roman" panose="02020603050405020304" pitchFamily="18" charset="0"/>
                </a:rPr>
                <a:t> Patterns of Instagram Night Posting in 2013</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p:txBody>
        </p:sp>
      </p:grpSp>
      <p:sp>
        <p:nvSpPr>
          <p:cNvPr id="28" name="Title 1">
            <a:extLst>
              <a:ext uri="{FF2B5EF4-FFF2-40B4-BE49-F238E27FC236}">
                <a16:creationId xmlns:a16="http://schemas.microsoft.com/office/drawing/2014/main" id="{4AD7E087-5233-4399-A35F-8AEA2899CFC6}"/>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The Pattern of Instagram Night Posts in 2013</a:t>
            </a:r>
            <a:endParaRPr lang="en-US" b="1" dirty="0">
              <a:solidFill>
                <a:srgbClr val="CCFFFF"/>
              </a:solidFill>
            </a:endParaRPr>
          </a:p>
        </p:txBody>
      </p:sp>
      <p:sp>
        <p:nvSpPr>
          <p:cNvPr id="23" name="Line Callout 1 595">
            <a:extLst>
              <a:ext uri="{FF2B5EF4-FFF2-40B4-BE49-F238E27FC236}">
                <a16:creationId xmlns:a16="http://schemas.microsoft.com/office/drawing/2014/main" id="{E9648A32-1A78-4238-BF0C-3C3DBC8ED46B}"/>
              </a:ext>
            </a:extLst>
          </p:cNvPr>
          <p:cNvSpPr/>
          <p:nvPr/>
        </p:nvSpPr>
        <p:spPr>
          <a:xfrm>
            <a:off x="7423578" y="3563799"/>
            <a:ext cx="2050728" cy="242798"/>
          </a:xfrm>
          <a:prstGeom prst="borderCallout1">
            <a:avLst>
              <a:gd name="adj1" fmla="val 129861"/>
              <a:gd name="adj2" fmla="val 3801"/>
              <a:gd name="adj3" fmla="val 284463"/>
              <a:gd name="adj4" fmla="val -6924"/>
            </a:avLst>
          </a:prstGeom>
          <a:solidFill>
            <a:srgbClr val="C00000"/>
          </a:solidFill>
          <a:ln w="12700" cap="flat" cmpd="sng" algn="ctr">
            <a:solidFill>
              <a:srgbClr val="C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AU" sz="800" b="1"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rPr>
              <a:t>University of Utah</a:t>
            </a:r>
            <a:endParaRPr lang="en-US" sz="11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p:txBody>
      </p:sp>
      <p:sp>
        <p:nvSpPr>
          <p:cNvPr id="24" name="Line Callout 1 596">
            <a:extLst>
              <a:ext uri="{FF2B5EF4-FFF2-40B4-BE49-F238E27FC236}">
                <a16:creationId xmlns:a16="http://schemas.microsoft.com/office/drawing/2014/main" id="{E7F228C0-F148-4AEF-8A04-75FAD7AAAC33}"/>
              </a:ext>
            </a:extLst>
          </p:cNvPr>
          <p:cNvSpPr/>
          <p:nvPr/>
        </p:nvSpPr>
        <p:spPr>
          <a:xfrm>
            <a:off x="2905554" y="4979766"/>
            <a:ext cx="1630139" cy="233659"/>
          </a:xfrm>
          <a:prstGeom prst="borderCallout1">
            <a:avLst>
              <a:gd name="adj1" fmla="val 37549"/>
              <a:gd name="adj2" fmla="val 105653"/>
              <a:gd name="adj3" fmla="val 11017"/>
              <a:gd name="adj4" fmla="val 201470"/>
            </a:avLst>
          </a:prstGeom>
          <a:solidFill>
            <a:srgbClr val="002060"/>
          </a:solidFill>
          <a:ln w="12700" cap="flat" cmpd="sng" algn="ctr">
            <a:solidFill>
              <a:srgbClr val="00206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AU" sz="900" b="1"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rPr>
              <a:t>(</a:t>
            </a:r>
            <a:r>
              <a:rPr lang="en-AU" sz="1000" b="1"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rPr>
              <a:t>490351029002)</a:t>
            </a:r>
            <a:endParaRPr lang="en-US" sz="1000" dirty="0">
              <a:effectLst/>
              <a:latin typeface="Calibri" panose="020F0502020204030204" pitchFamily="34" charset="0"/>
              <a:ea typeface="PMingLiU" panose="02020500000000000000" pitchFamily="18" charset="-120"/>
              <a:cs typeface="Times New Roman" panose="02020603050405020304" pitchFamily="18" charset="0"/>
            </a:endParaRPr>
          </a:p>
        </p:txBody>
      </p:sp>
      <p:sp>
        <p:nvSpPr>
          <p:cNvPr id="25" name="Line Callout 1 597">
            <a:extLst>
              <a:ext uri="{FF2B5EF4-FFF2-40B4-BE49-F238E27FC236}">
                <a16:creationId xmlns:a16="http://schemas.microsoft.com/office/drawing/2014/main" id="{6230B3BC-F624-4604-AB4E-CF9FA999D926}"/>
              </a:ext>
            </a:extLst>
          </p:cNvPr>
          <p:cNvSpPr/>
          <p:nvPr/>
        </p:nvSpPr>
        <p:spPr>
          <a:xfrm>
            <a:off x="7558574" y="3933795"/>
            <a:ext cx="1915730" cy="344927"/>
          </a:xfrm>
          <a:prstGeom prst="borderCallout1">
            <a:avLst>
              <a:gd name="adj1" fmla="val 128750"/>
              <a:gd name="adj2" fmla="val 7643"/>
              <a:gd name="adj3" fmla="val 242981"/>
              <a:gd name="adj4" fmla="val 1006"/>
            </a:avLst>
          </a:prstGeom>
          <a:solidFill>
            <a:srgbClr val="C00000"/>
          </a:solidFill>
          <a:ln w="12700" cap="flat" cmpd="sng" algn="ctr">
            <a:solidFill>
              <a:srgbClr val="C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r>
              <a:rPr lang="en-AU" sz="800" b="1" dirty="0">
                <a:solidFill>
                  <a:schemeClr val="bg1"/>
                </a:solidFill>
                <a:effectLst/>
                <a:latin typeface="Arial" panose="020B0604020202020204" pitchFamily="34" charset="0"/>
                <a:ea typeface="PMingLiU" panose="02020500000000000000" pitchFamily="18" charset="-120"/>
                <a:cs typeface="Arial" panose="020B0604020202020204" pitchFamily="34" charset="0"/>
              </a:rPr>
              <a:t>Hogle Zoo /Bonneville Golf Course</a:t>
            </a:r>
            <a:endParaRPr lang="en-US" sz="800" dirty="0">
              <a:solidFill>
                <a:schemeClr val="bg1"/>
              </a:solidFill>
              <a:effectLst/>
              <a:latin typeface="Arial" panose="020B0604020202020204" pitchFamily="34" charset="0"/>
              <a:ea typeface="PMingLiU" panose="02020500000000000000" pitchFamily="18" charset="-120"/>
              <a:cs typeface="Arial" panose="020B0604020202020204" pitchFamily="34" charset="0"/>
            </a:endParaRPr>
          </a:p>
        </p:txBody>
      </p:sp>
      <p:sp>
        <p:nvSpPr>
          <p:cNvPr id="26" name="Line Callout 1 598">
            <a:extLst>
              <a:ext uri="{FF2B5EF4-FFF2-40B4-BE49-F238E27FC236}">
                <a16:creationId xmlns:a16="http://schemas.microsoft.com/office/drawing/2014/main" id="{A1A16B63-45B4-45C6-9939-C2B57D182842}"/>
              </a:ext>
            </a:extLst>
          </p:cNvPr>
          <p:cNvSpPr/>
          <p:nvPr/>
        </p:nvSpPr>
        <p:spPr>
          <a:xfrm>
            <a:off x="2901122" y="4469243"/>
            <a:ext cx="1621556" cy="233376"/>
          </a:xfrm>
          <a:prstGeom prst="borderCallout1">
            <a:avLst>
              <a:gd name="adj1" fmla="val 65747"/>
              <a:gd name="adj2" fmla="val 105653"/>
              <a:gd name="adj3" fmla="val 150496"/>
              <a:gd name="adj4" fmla="val 224594"/>
            </a:avLst>
          </a:prstGeom>
          <a:solidFill>
            <a:srgbClr val="C00000"/>
          </a:solidFill>
          <a:ln w="12700" cap="flat" cmpd="sng" algn="ctr">
            <a:solidFill>
              <a:srgbClr val="C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AU" sz="800" b="1"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rPr>
              <a:t>Liberty Park</a:t>
            </a:r>
            <a:endParaRPr lang="en-US" sz="11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p:txBody>
      </p:sp>
      <p:sp>
        <p:nvSpPr>
          <p:cNvPr id="27" name="Line Callout 1 599">
            <a:extLst>
              <a:ext uri="{FF2B5EF4-FFF2-40B4-BE49-F238E27FC236}">
                <a16:creationId xmlns:a16="http://schemas.microsoft.com/office/drawing/2014/main" id="{CB14C454-61BD-446E-A732-C6EA8991F409}"/>
              </a:ext>
            </a:extLst>
          </p:cNvPr>
          <p:cNvSpPr/>
          <p:nvPr/>
        </p:nvSpPr>
        <p:spPr>
          <a:xfrm>
            <a:off x="2530563" y="3312130"/>
            <a:ext cx="1827559" cy="260193"/>
          </a:xfrm>
          <a:prstGeom prst="borderCallout1">
            <a:avLst>
              <a:gd name="adj1" fmla="val 134677"/>
              <a:gd name="adj2" fmla="val 92366"/>
              <a:gd name="adj3" fmla="val 253299"/>
              <a:gd name="adj4" fmla="val 163381"/>
            </a:avLst>
          </a:prstGeom>
          <a:solidFill>
            <a:srgbClr val="002060"/>
          </a:solidFill>
          <a:ln w="12700" cap="flat" cmpd="sng" algn="ctr">
            <a:solidFill>
              <a:srgbClr val="00206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AU" sz="1000" b="1"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rPr>
              <a:t>(490351006003)</a:t>
            </a:r>
            <a:endParaRPr lang="en-US" sz="1000" dirty="0">
              <a:solidFill>
                <a:schemeClr val="bg1"/>
              </a:solidFill>
              <a:effectLst/>
              <a:latin typeface="Calibri" panose="020F0502020204030204" pitchFamily="34" charset="0"/>
              <a:ea typeface="PMingLiU"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141230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BF6555-BE68-4240-83E6-370833E866EF}"/>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The Pattern of Instagram Night Posts in 2014</a:t>
            </a:r>
            <a:endParaRPr lang="en-US" b="1" dirty="0">
              <a:solidFill>
                <a:srgbClr val="CCFFFF"/>
              </a:solidFill>
            </a:endParaRPr>
          </a:p>
        </p:txBody>
      </p:sp>
      <p:grpSp>
        <p:nvGrpSpPr>
          <p:cNvPr id="5" name="Group 4">
            <a:extLst>
              <a:ext uri="{FF2B5EF4-FFF2-40B4-BE49-F238E27FC236}">
                <a16:creationId xmlns:a16="http://schemas.microsoft.com/office/drawing/2014/main" id="{32BA24B8-3F0A-4D32-8BC0-3ED5F08C142C}"/>
              </a:ext>
            </a:extLst>
          </p:cNvPr>
          <p:cNvGrpSpPr/>
          <p:nvPr/>
        </p:nvGrpSpPr>
        <p:grpSpPr>
          <a:xfrm>
            <a:off x="2356023" y="2026928"/>
            <a:ext cx="6805598" cy="4291494"/>
            <a:chOff x="0" y="0"/>
            <a:chExt cx="5996636" cy="3710778"/>
          </a:xfrm>
        </p:grpSpPr>
        <p:grpSp>
          <p:nvGrpSpPr>
            <p:cNvPr id="6" name="Group 5">
              <a:extLst>
                <a:ext uri="{FF2B5EF4-FFF2-40B4-BE49-F238E27FC236}">
                  <a16:creationId xmlns:a16="http://schemas.microsoft.com/office/drawing/2014/main" id="{E0C66486-DABD-4E53-A0BC-F53630024F98}"/>
                </a:ext>
              </a:extLst>
            </p:cNvPr>
            <p:cNvGrpSpPr/>
            <p:nvPr/>
          </p:nvGrpSpPr>
          <p:grpSpPr>
            <a:xfrm>
              <a:off x="0" y="0"/>
              <a:ext cx="5996636" cy="3420110"/>
              <a:chOff x="0" y="0"/>
              <a:chExt cx="5996636" cy="3420110"/>
            </a:xfrm>
          </p:grpSpPr>
          <p:pic>
            <p:nvPicPr>
              <p:cNvPr id="8" name="Picture 7">
                <a:extLst>
                  <a:ext uri="{FF2B5EF4-FFF2-40B4-BE49-F238E27FC236}">
                    <a16:creationId xmlns:a16="http://schemas.microsoft.com/office/drawing/2014/main" id="{2E9982CA-8D0B-415A-8204-07506D537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43600" cy="3420110"/>
              </a:xfrm>
              <a:prstGeom prst="rect">
                <a:avLst/>
              </a:prstGeom>
            </p:spPr>
          </p:pic>
          <p:grpSp>
            <p:nvGrpSpPr>
              <p:cNvPr id="9" name="Group 8">
                <a:extLst>
                  <a:ext uri="{FF2B5EF4-FFF2-40B4-BE49-F238E27FC236}">
                    <a16:creationId xmlns:a16="http://schemas.microsoft.com/office/drawing/2014/main" id="{9995F21B-CE97-4590-B63D-64679148CE4C}"/>
                  </a:ext>
                </a:extLst>
              </p:cNvPr>
              <p:cNvGrpSpPr/>
              <p:nvPr/>
            </p:nvGrpSpPr>
            <p:grpSpPr>
              <a:xfrm>
                <a:off x="3077154" y="1566407"/>
                <a:ext cx="2919482" cy="1596804"/>
                <a:chOff x="2759102" y="373711"/>
                <a:chExt cx="2919482" cy="1596804"/>
              </a:xfrm>
            </p:grpSpPr>
            <p:grpSp>
              <p:nvGrpSpPr>
                <p:cNvPr id="10" name="Group 9">
                  <a:extLst>
                    <a:ext uri="{FF2B5EF4-FFF2-40B4-BE49-F238E27FC236}">
                      <a16:creationId xmlns:a16="http://schemas.microsoft.com/office/drawing/2014/main" id="{B8BF2B7B-E977-4D05-8511-560C332E35AE}"/>
                    </a:ext>
                  </a:extLst>
                </p:cNvPr>
                <p:cNvGrpSpPr/>
                <p:nvPr/>
              </p:nvGrpSpPr>
              <p:grpSpPr>
                <a:xfrm>
                  <a:off x="2759102" y="373711"/>
                  <a:ext cx="1178809" cy="1504177"/>
                  <a:chOff x="2759102" y="373711"/>
                  <a:chExt cx="1178809" cy="1504177"/>
                </a:xfrm>
              </p:grpSpPr>
              <p:sp>
                <p:nvSpPr>
                  <p:cNvPr id="12" name="Oval 11">
                    <a:extLst>
                      <a:ext uri="{FF2B5EF4-FFF2-40B4-BE49-F238E27FC236}">
                        <a16:creationId xmlns:a16="http://schemas.microsoft.com/office/drawing/2014/main" id="{FCC1123C-9D0C-49C6-A900-4C27C7B4864E}"/>
                      </a:ext>
                    </a:extLst>
                  </p:cNvPr>
                  <p:cNvSpPr/>
                  <p:nvPr/>
                </p:nvSpPr>
                <p:spPr>
                  <a:xfrm>
                    <a:off x="2790907" y="699715"/>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Oval 12">
                    <a:extLst>
                      <a:ext uri="{FF2B5EF4-FFF2-40B4-BE49-F238E27FC236}">
                        <a16:creationId xmlns:a16="http://schemas.microsoft.com/office/drawing/2014/main" id="{1ADC7427-01F2-4EEB-9DBE-63E82935FCB1}"/>
                      </a:ext>
                    </a:extLst>
                  </p:cNvPr>
                  <p:cNvSpPr/>
                  <p:nvPr/>
                </p:nvSpPr>
                <p:spPr>
                  <a:xfrm>
                    <a:off x="2918128" y="914400"/>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 name="Oval 13">
                    <a:extLst>
                      <a:ext uri="{FF2B5EF4-FFF2-40B4-BE49-F238E27FC236}">
                        <a16:creationId xmlns:a16="http://schemas.microsoft.com/office/drawing/2014/main" id="{3E46E51F-111E-4D7D-8AAB-EB39F7DDC8FF}"/>
                      </a:ext>
                    </a:extLst>
                  </p:cNvPr>
                  <p:cNvSpPr/>
                  <p:nvPr/>
                </p:nvSpPr>
                <p:spPr>
                  <a:xfrm>
                    <a:off x="3427012" y="1574358"/>
                    <a:ext cx="387985" cy="3035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Oval 14">
                    <a:extLst>
                      <a:ext uri="{FF2B5EF4-FFF2-40B4-BE49-F238E27FC236}">
                        <a16:creationId xmlns:a16="http://schemas.microsoft.com/office/drawing/2014/main" id="{EBEB302B-4241-47D9-89C7-55D45A66BCE3}"/>
                      </a:ext>
                    </a:extLst>
                  </p:cNvPr>
                  <p:cNvSpPr/>
                  <p:nvPr/>
                </p:nvSpPr>
                <p:spPr>
                  <a:xfrm>
                    <a:off x="3037398" y="373711"/>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Oval 15">
                    <a:extLst>
                      <a:ext uri="{FF2B5EF4-FFF2-40B4-BE49-F238E27FC236}">
                        <a16:creationId xmlns:a16="http://schemas.microsoft.com/office/drawing/2014/main" id="{44463310-A7E1-4171-8476-8445A72A8588}"/>
                      </a:ext>
                    </a:extLst>
                  </p:cNvPr>
                  <p:cNvSpPr/>
                  <p:nvPr/>
                </p:nvSpPr>
                <p:spPr>
                  <a:xfrm>
                    <a:off x="3267986" y="834887"/>
                    <a:ext cx="197485" cy="21209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Oval 16">
                    <a:extLst>
                      <a:ext uri="{FF2B5EF4-FFF2-40B4-BE49-F238E27FC236}">
                        <a16:creationId xmlns:a16="http://schemas.microsoft.com/office/drawing/2014/main" id="{6528548C-6461-400A-BAF7-46307587BBFB}"/>
                      </a:ext>
                    </a:extLst>
                  </p:cNvPr>
                  <p:cNvSpPr/>
                  <p:nvPr/>
                </p:nvSpPr>
                <p:spPr>
                  <a:xfrm>
                    <a:off x="2759102" y="445273"/>
                    <a:ext cx="262255" cy="2146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Oval 17">
                    <a:extLst>
                      <a:ext uri="{FF2B5EF4-FFF2-40B4-BE49-F238E27FC236}">
                        <a16:creationId xmlns:a16="http://schemas.microsoft.com/office/drawing/2014/main" id="{9816E47A-2D1A-417D-8E7B-2CFDA39B1F8B}"/>
                      </a:ext>
                    </a:extLst>
                  </p:cNvPr>
                  <p:cNvSpPr/>
                  <p:nvPr/>
                </p:nvSpPr>
                <p:spPr>
                  <a:xfrm>
                    <a:off x="3188473" y="421419"/>
                    <a:ext cx="555625" cy="3340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 name="Oval 18">
                    <a:extLst>
                      <a:ext uri="{FF2B5EF4-FFF2-40B4-BE49-F238E27FC236}">
                        <a16:creationId xmlns:a16="http://schemas.microsoft.com/office/drawing/2014/main" id="{D4EF6914-7CCE-44A0-93F0-A4DDC66D10A5}"/>
                      </a:ext>
                    </a:extLst>
                  </p:cNvPr>
                  <p:cNvSpPr/>
                  <p:nvPr/>
                </p:nvSpPr>
                <p:spPr>
                  <a:xfrm>
                    <a:off x="3442914" y="1057524"/>
                    <a:ext cx="189865" cy="1435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 name="Oval 19">
                    <a:extLst>
                      <a:ext uri="{FF2B5EF4-FFF2-40B4-BE49-F238E27FC236}">
                        <a16:creationId xmlns:a16="http://schemas.microsoft.com/office/drawing/2014/main" id="{BB2B6146-B9B9-423E-AB3F-E722DE0FCDF8}"/>
                      </a:ext>
                    </a:extLst>
                  </p:cNvPr>
                  <p:cNvSpPr/>
                  <p:nvPr/>
                </p:nvSpPr>
                <p:spPr>
                  <a:xfrm>
                    <a:off x="3816626" y="1248355"/>
                    <a:ext cx="121285" cy="24257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pic>
              <p:nvPicPr>
                <p:cNvPr id="11" name="Picture 10">
                  <a:extLst>
                    <a:ext uri="{FF2B5EF4-FFF2-40B4-BE49-F238E27FC236}">
                      <a16:creationId xmlns:a16="http://schemas.microsoft.com/office/drawing/2014/main" id="{CCC72E3D-F786-463C-BDD4-E9F13B6EDB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0539" y="978010"/>
                  <a:ext cx="868045" cy="992505"/>
                </a:xfrm>
                <a:prstGeom prst="rect">
                  <a:avLst/>
                </a:prstGeom>
              </p:spPr>
            </p:pic>
          </p:grpSp>
        </p:grpSp>
        <p:sp>
          <p:nvSpPr>
            <p:cNvPr id="7" name="Text Box 2">
              <a:extLst>
                <a:ext uri="{FF2B5EF4-FFF2-40B4-BE49-F238E27FC236}">
                  <a16:creationId xmlns:a16="http://schemas.microsoft.com/office/drawing/2014/main" id="{70307DD5-AF6E-4B73-B25D-AECB72AB6212}"/>
                </a:ext>
              </a:extLst>
            </p:cNvPr>
            <p:cNvSpPr txBox="1">
              <a:spLocks noChangeArrowheads="1"/>
            </p:cNvSpPr>
            <p:nvPr/>
          </p:nvSpPr>
          <p:spPr bwMode="auto">
            <a:xfrm>
              <a:off x="1615440" y="3451860"/>
              <a:ext cx="3054323" cy="258918"/>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000" b="1" dirty="0">
                  <a:effectLst/>
                  <a:latin typeface="Calibri" panose="020F0502020204030204" pitchFamily="34" charset="0"/>
                  <a:ea typeface="PMingLiU" panose="02020500000000000000" pitchFamily="18" charset="-120"/>
                  <a:cs typeface="Times New Roman" panose="02020603050405020304" pitchFamily="18" charset="0"/>
                </a:rPr>
                <a:t>Figure 14.</a:t>
              </a:r>
              <a:r>
                <a:rPr lang="en-US" sz="1000" dirty="0">
                  <a:effectLst/>
                  <a:latin typeface="Calibri" panose="020F0502020204030204" pitchFamily="34" charset="0"/>
                  <a:ea typeface="PMingLiU" panose="02020500000000000000" pitchFamily="18" charset="-120"/>
                  <a:cs typeface="Times New Roman" panose="02020603050405020304" pitchFamily="18" charset="0"/>
                </a:rPr>
                <a:t> Patterns of Instagram Night Posting in 2014</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p:txBody>
        </p:sp>
      </p:grpSp>
    </p:spTree>
    <p:extLst>
      <p:ext uri="{BB962C8B-B14F-4D97-AF65-F5344CB8AC3E}">
        <p14:creationId xmlns:p14="http://schemas.microsoft.com/office/powerpoint/2010/main" val="2750562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DB16C9-4116-4986-8820-A0A939EF6F90}"/>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The Pattern of Instagram Night Posts in 2015</a:t>
            </a:r>
            <a:endParaRPr lang="en-US" b="1" dirty="0">
              <a:solidFill>
                <a:srgbClr val="CCFFFF"/>
              </a:solidFill>
            </a:endParaRPr>
          </a:p>
        </p:txBody>
      </p:sp>
      <p:grpSp>
        <p:nvGrpSpPr>
          <p:cNvPr id="27" name="Group 26">
            <a:extLst>
              <a:ext uri="{FF2B5EF4-FFF2-40B4-BE49-F238E27FC236}">
                <a16:creationId xmlns:a16="http://schemas.microsoft.com/office/drawing/2014/main" id="{100B8AC6-1AF4-462F-B290-83676F4D943C}"/>
              </a:ext>
            </a:extLst>
          </p:cNvPr>
          <p:cNvGrpSpPr/>
          <p:nvPr/>
        </p:nvGrpSpPr>
        <p:grpSpPr>
          <a:xfrm>
            <a:off x="2347783" y="2034549"/>
            <a:ext cx="6772743" cy="4217970"/>
            <a:chOff x="0" y="0"/>
            <a:chExt cx="6012539" cy="3695526"/>
          </a:xfrm>
        </p:grpSpPr>
        <p:grpSp>
          <p:nvGrpSpPr>
            <p:cNvPr id="29" name="Group 28">
              <a:extLst>
                <a:ext uri="{FF2B5EF4-FFF2-40B4-BE49-F238E27FC236}">
                  <a16:creationId xmlns:a16="http://schemas.microsoft.com/office/drawing/2014/main" id="{579A5E90-46C3-407D-862B-55CE502E406C}"/>
                </a:ext>
              </a:extLst>
            </p:cNvPr>
            <p:cNvGrpSpPr/>
            <p:nvPr/>
          </p:nvGrpSpPr>
          <p:grpSpPr>
            <a:xfrm>
              <a:off x="0" y="0"/>
              <a:ext cx="6012539" cy="3426460"/>
              <a:chOff x="0" y="0"/>
              <a:chExt cx="6012539" cy="3426460"/>
            </a:xfrm>
          </p:grpSpPr>
          <p:pic>
            <p:nvPicPr>
              <p:cNvPr id="31" name="Picture 30">
                <a:extLst>
                  <a:ext uri="{FF2B5EF4-FFF2-40B4-BE49-F238E27FC236}">
                    <a16:creationId xmlns:a16="http://schemas.microsoft.com/office/drawing/2014/main" id="{EECE7746-D23D-4B63-84A3-DDDFFBAD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43600" cy="3426460"/>
              </a:xfrm>
              <a:prstGeom prst="rect">
                <a:avLst/>
              </a:prstGeom>
            </p:spPr>
          </p:pic>
          <p:grpSp>
            <p:nvGrpSpPr>
              <p:cNvPr id="32" name="Group 31">
                <a:extLst>
                  <a:ext uri="{FF2B5EF4-FFF2-40B4-BE49-F238E27FC236}">
                    <a16:creationId xmlns:a16="http://schemas.microsoft.com/office/drawing/2014/main" id="{C5D4F0AF-AA5A-454A-A4B9-81D9C9A0EB3A}"/>
                  </a:ext>
                </a:extLst>
              </p:cNvPr>
              <p:cNvGrpSpPr/>
              <p:nvPr/>
            </p:nvGrpSpPr>
            <p:grpSpPr>
              <a:xfrm>
                <a:off x="3069203" y="1574358"/>
                <a:ext cx="1178809" cy="1504177"/>
                <a:chOff x="2759102" y="373711"/>
                <a:chExt cx="1178809" cy="1504177"/>
              </a:xfrm>
            </p:grpSpPr>
            <p:sp>
              <p:nvSpPr>
                <p:cNvPr id="34" name="Oval 33">
                  <a:extLst>
                    <a:ext uri="{FF2B5EF4-FFF2-40B4-BE49-F238E27FC236}">
                      <a16:creationId xmlns:a16="http://schemas.microsoft.com/office/drawing/2014/main" id="{DA1D170B-6488-43DD-B12B-40E6ABF93D0C}"/>
                    </a:ext>
                  </a:extLst>
                </p:cNvPr>
                <p:cNvSpPr/>
                <p:nvPr/>
              </p:nvSpPr>
              <p:spPr>
                <a:xfrm>
                  <a:off x="2790907" y="699715"/>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5" name="Oval 34">
                  <a:extLst>
                    <a:ext uri="{FF2B5EF4-FFF2-40B4-BE49-F238E27FC236}">
                      <a16:creationId xmlns:a16="http://schemas.microsoft.com/office/drawing/2014/main" id="{8B7B4F9B-FAA6-4ABA-952A-DB3B25328321}"/>
                    </a:ext>
                  </a:extLst>
                </p:cNvPr>
                <p:cNvSpPr/>
                <p:nvPr/>
              </p:nvSpPr>
              <p:spPr>
                <a:xfrm>
                  <a:off x="2918128" y="914400"/>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6" name="Oval 35">
                  <a:extLst>
                    <a:ext uri="{FF2B5EF4-FFF2-40B4-BE49-F238E27FC236}">
                      <a16:creationId xmlns:a16="http://schemas.microsoft.com/office/drawing/2014/main" id="{72DD8405-DE29-4761-9BA7-8E142459C559}"/>
                    </a:ext>
                  </a:extLst>
                </p:cNvPr>
                <p:cNvSpPr/>
                <p:nvPr/>
              </p:nvSpPr>
              <p:spPr>
                <a:xfrm>
                  <a:off x="3427012" y="1574358"/>
                  <a:ext cx="387985" cy="3035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7" name="Oval 36">
                  <a:extLst>
                    <a:ext uri="{FF2B5EF4-FFF2-40B4-BE49-F238E27FC236}">
                      <a16:creationId xmlns:a16="http://schemas.microsoft.com/office/drawing/2014/main" id="{560E32C3-FB15-45DF-86D4-E2AC491EB3B2}"/>
                    </a:ext>
                  </a:extLst>
                </p:cNvPr>
                <p:cNvSpPr/>
                <p:nvPr/>
              </p:nvSpPr>
              <p:spPr>
                <a:xfrm>
                  <a:off x="3037398" y="373711"/>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8" name="Oval 37">
                  <a:extLst>
                    <a:ext uri="{FF2B5EF4-FFF2-40B4-BE49-F238E27FC236}">
                      <a16:creationId xmlns:a16="http://schemas.microsoft.com/office/drawing/2014/main" id="{67185320-70D3-40B4-90EF-ADE110A47F8E}"/>
                    </a:ext>
                  </a:extLst>
                </p:cNvPr>
                <p:cNvSpPr/>
                <p:nvPr/>
              </p:nvSpPr>
              <p:spPr>
                <a:xfrm>
                  <a:off x="3267986" y="834887"/>
                  <a:ext cx="197485" cy="21209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9" name="Oval 38">
                  <a:extLst>
                    <a:ext uri="{FF2B5EF4-FFF2-40B4-BE49-F238E27FC236}">
                      <a16:creationId xmlns:a16="http://schemas.microsoft.com/office/drawing/2014/main" id="{57C7596C-E94F-40D3-895E-20373A46227E}"/>
                    </a:ext>
                  </a:extLst>
                </p:cNvPr>
                <p:cNvSpPr/>
                <p:nvPr/>
              </p:nvSpPr>
              <p:spPr>
                <a:xfrm>
                  <a:off x="2759102" y="445273"/>
                  <a:ext cx="262255" cy="2146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0" name="Oval 39">
                  <a:extLst>
                    <a:ext uri="{FF2B5EF4-FFF2-40B4-BE49-F238E27FC236}">
                      <a16:creationId xmlns:a16="http://schemas.microsoft.com/office/drawing/2014/main" id="{72FA20A4-B1E8-4AF5-91FA-BB56337987BB}"/>
                    </a:ext>
                  </a:extLst>
                </p:cNvPr>
                <p:cNvSpPr/>
                <p:nvPr/>
              </p:nvSpPr>
              <p:spPr>
                <a:xfrm>
                  <a:off x="3188473" y="421419"/>
                  <a:ext cx="555625" cy="3340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1" name="Oval 40">
                  <a:extLst>
                    <a:ext uri="{FF2B5EF4-FFF2-40B4-BE49-F238E27FC236}">
                      <a16:creationId xmlns:a16="http://schemas.microsoft.com/office/drawing/2014/main" id="{5F397ACD-2567-4856-8AE8-9C6BC8276098}"/>
                    </a:ext>
                  </a:extLst>
                </p:cNvPr>
                <p:cNvSpPr/>
                <p:nvPr/>
              </p:nvSpPr>
              <p:spPr>
                <a:xfrm>
                  <a:off x="3442914" y="1057524"/>
                  <a:ext cx="189865" cy="1435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2" name="Oval 41">
                  <a:extLst>
                    <a:ext uri="{FF2B5EF4-FFF2-40B4-BE49-F238E27FC236}">
                      <a16:creationId xmlns:a16="http://schemas.microsoft.com/office/drawing/2014/main" id="{128F2EE0-60DC-4CC4-82AE-C7B80D414F92}"/>
                    </a:ext>
                  </a:extLst>
                </p:cNvPr>
                <p:cNvSpPr/>
                <p:nvPr/>
              </p:nvSpPr>
              <p:spPr>
                <a:xfrm>
                  <a:off x="3816626" y="1248355"/>
                  <a:ext cx="121285" cy="24257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pic>
            <p:nvPicPr>
              <p:cNvPr id="33" name="Picture 32">
                <a:extLst>
                  <a:ext uri="{FF2B5EF4-FFF2-40B4-BE49-F238E27FC236}">
                    <a16:creationId xmlns:a16="http://schemas.microsoft.com/office/drawing/2014/main" id="{95BDEEA3-D9A1-43AC-998F-036B3391EA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4494" y="2226365"/>
                <a:ext cx="868045" cy="992505"/>
              </a:xfrm>
              <a:prstGeom prst="rect">
                <a:avLst/>
              </a:prstGeom>
            </p:spPr>
          </p:pic>
        </p:grpSp>
        <p:sp>
          <p:nvSpPr>
            <p:cNvPr id="30" name="Text Box 2">
              <a:extLst>
                <a:ext uri="{FF2B5EF4-FFF2-40B4-BE49-F238E27FC236}">
                  <a16:creationId xmlns:a16="http://schemas.microsoft.com/office/drawing/2014/main" id="{4F4398D4-B211-46D4-B88C-D68ADFDBCAFF}"/>
                </a:ext>
              </a:extLst>
            </p:cNvPr>
            <p:cNvSpPr txBox="1">
              <a:spLocks noChangeArrowheads="1"/>
            </p:cNvSpPr>
            <p:nvPr/>
          </p:nvSpPr>
          <p:spPr bwMode="auto">
            <a:xfrm>
              <a:off x="1485900" y="3436620"/>
              <a:ext cx="3054350" cy="258906"/>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000" b="1" dirty="0">
                  <a:effectLst/>
                  <a:latin typeface="Calibri" panose="020F0502020204030204" pitchFamily="34" charset="0"/>
                  <a:ea typeface="PMingLiU" panose="02020500000000000000" pitchFamily="18" charset="-120"/>
                  <a:cs typeface="Times New Roman" panose="02020603050405020304" pitchFamily="18" charset="0"/>
                </a:rPr>
                <a:t>Figure 15.</a:t>
              </a:r>
              <a:r>
                <a:rPr lang="en-US" sz="1000" dirty="0">
                  <a:effectLst/>
                  <a:latin typeface="Calibri" panose="020F0502020204030204" pitchFamily="34" charset="0"/>
                  <a:ea typeface="PMingLiU" panose="02020500000000000000" pitchFamily="18" charset="-120"/>
                  <a:cs typeface="Times New Roman" panose="02020603050405020304" pitchFamily="18" charset="0"/>
                </a:rPr>
                <a:t> Patterns of Instagram Night Posting in 2015</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p:txBody>
        </p:sp>
      </p:grpSp>
    </p:spTree>
    <p:extLst>
      <p:ext uri="{BB962C8B-B14F-4D97-AF65-F5344CB8AC3E}">
        <p14:creationId xmlns:p14="http://schemas.microsoft.com/office/powerpoint/2010/main" val="3948094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244856"/>
            <a:ext cx="9951308" cy="6613144"/>
          </a:xfrm>
          <a:prstGeom prst="rect">
            <a:avLst/>
          </a:prstGeom>
        </p:spPr>
      </p:pic>
      <p:sp>
        <p:nvSpPr>
          <p:cNvPr id="8" name="Rounded Rectangle 7"/>
          <p:cNvSpPr/>
          <p:nvPr/>
        </p:nvSpPr>
        <p:spPr>
          <a:xfrm>
            <a:off x="5200981" y="3791208"/>
            <a:ext cx="2171884" cy="1184445"/>
          </a:xfrm>
          <a:prstGeom prst="roundRect">
            <a:avLst/>
          </a:prstGeom>
          <a:noFill/>
          <a:ln w="57150">
            <a:solidFill>
              <a:schemeClr val="accent2">
                <a:lumMod val="60000"/>
                <a:lumOff val="40000"/>
              </a:schemeClr>
            </a:solidFill>
            <a:prstDash val="lg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78797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9C98EA6-D859-428E-88C7-411CD3CC964E}"/>
              </a:ext>
            </a:extLst>
          </p:cNvPr>
          <p:cNvGrpSpPr/>
          <p:nvPr/>
        </p:nvGrpSpPr>
        <p:grpSpPr>
          <a:xfrm>
            <a:off x="319396" y="2176223"/>
            <a:ext cx="3568328" cy="2457410"/>
            <a:chOff x="0" y="0"/>
            <a:chExt cx="5943793" cy="3422650"/>
          </a:xfrm>
        </p:grpSpPr>
        <p:pic>
          <p:nvPicPr>
            <p:cNvPr id="9" name="Picture 8">
              <a:extLst>
                <a:ext uri="{FF2B5EF4-FFF2-40B4-BE49-F238E27FC236}">
                  <a16:creationId xmlns:a16="http://schemas.microsoft.com/office/drawing/2014/main" id="{C5773A96-A654-4AB8-85AE-4E33D1F64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43600" cy="3422650"/>
            </a:xfrm>
            <a:prstGeom prst="rect">
              <a:avLst/>
            </a:prstGeom>
          </p:spPr>
        </p:pic>
        <p:grpSp>
          <p:nvGrpSpPr>
            <p:cNvPr id="10" name="Group 9">
              <a:extLst>
                <a:ext uri="{FF2B5EF4-FFF2-40B4-BE49-F238E27FC236}">
                  <a16:creationId xmlns:a16="http://schemas.microsoft.com/office/drawing/2014/main" id="{87C3780E-3210-4160-BB36-1F7ECAC81E8A}"/>
                </a:ext>
              </a:extLst>
            </p:cNvPr>
            <p:cNvGrpSpPr/>
            <p:nvPr/>
          </p:nvGrpSpPr>
          <p:grpSpPr>
            <a:xfrm>
              <a:off x="3045350" y="1582310"/>
              <a:ext cx="2898443" cy="1580515"/>
              <a:chOff x="2775006" y="365760"/>
              <a:chExt cx="2898443" cy="1580515"/>
            </a:xfrm>
          </p:grpSpPr>
          <p:pic>
            <p:nvPicPr>
              <p:cNvPr id="11" name="Picture 10">
                <a:extLst>
                  <a:ext uri="{FF2B5EF4-FFF2-40B4-BE49-F238E27FC236}">
                    <a16:creationId xmlns:a16="http://schemas.microsoft.com/office/drawing/2014/main" id="{03AF2B65-2C65-4637-BCAC-D88BB8913C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8734" y="914400"/>
                <a:ext cx="894715" cy="1031875"/>
              </a:xfrm>
              <a:prstGeom prst="rect">
                <a:avLst/>
              </a:prstGeom>
            </p:spPr>
          </p:pic>
          <p:sp>
            <p:nvSpPr>
              <p:cNvPr id="12" name="Oval 11">
                <a:extLst>
                  <a:ext uri="{FF2B5EF4-FFF2-40B4-BE49-F238E27FC236}">
                    <a16:creationId xmlns:a16="http://schemas.microsoft.com/office/drawing/2014/main" id="{7F21BF8F-0D08-43AC-A9F7-BB628C29A965}"/>
                  </a:ext>
                </a:extLst>
              </p:cNvPr>
              <p:cNvSpPr/>
              <p:nvPr/>
            </p:nvSpPr>
            <p:spPr>
              <a:xfrm>
                <a:off x="2790908" y="691763"/>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Oval 12">
                <a:extLst>
                  <a:ext uri="{FF2B5EF4-FFF2-40B4-BE49-F238E27FC236}">
                    <a16:creationId xmlns:a16="http://schemas.microsoft.com/office/drawing/2014/main" id="{8CFF6BC5-3B90-4350-B11C-5E4545BED82E}"/>
                  </a:ext>
                </a:extLst>
              </p:cNvPr>
              <p:cNvSpPr/>
              <p:nvPr/>
            </p:nvSpPr>
            <p:spPr>
              <a:xfrm>
                <a:off x="2918129" y="906448"/>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 name="Oval 13">
                <a:extLst>
                  <a:ext uri="{FF2B5EF4-FFF2-40B4-BE49-F238E27FC236}">
                    <a16:creationId xmlns:a16="http://schemas.microsoft.com/office/drawing/2014/main" id="{01CB9CD4-4B14-4519-8136-C7C3B76F5160}"/>
                  </a:ext>
                </a:extLst>
              </p:cNvPr>
              <p:cNvSpPr/>
              <p:nvPr/>
            </p:nvSpPr>
            <p:spPr>
              <a:xfrm>
                <a:off x="3427013" y="1574358"/>
                <a:ext cx="387985" cy="3035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5" name="Oval 14">
                <a:extLst>
                  <a:ext uri="{FF2B5EF4-FFF2-40B4-BE49-F238E27FC236}">
                    <a16:creationId xmlns:a16="http://schemas.microsoft.com/office/drawing/2014/main" id="{B03E7A41-9072-42F8-9A69-A4859D944E77}"/>
                  </a:ext>
                </a:extLst>
              </p:cNvPr>
              <p:cNvSpPr/>
              <p:nvPr/>
            </p:nvSpPr>
            <p:spPr>
              <a:xfrm>
                <a:off x="3037399" y="365760"/>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6" name="Oval 15">
                <a:extLst>
                  <a:ext uri="{FF2B5EF4-FFF2-40B4-BE49-F238E27FC236}">
                    <a16:creationId xmlns:a16="http://schemas.microsoft.com/office/drawing/2014/main" id="{FA15DA27-5269-4EF8-B024-6D58331DC6F4}"/>
                  </a:ext>
                </a:extLst>
              </p:cNvPr>
              <p:cNvSpPr/>
              <p:nvPr/>
            </p:nvSpPr>
            <p:spPr>
              <a:xfrm>
                <a:off x="3283889" y="858740"/>
                <a:ext cx="197485" cy="21209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7" name="Oval 16">
                <a:extLst>
                  <a:ext uri="{FF2B5EF4-FFF2-40B4-BE49-F238E27FC236}">
                    <a16:creationId xmlns:a16="http://schemas.microsoft.com/office/drawing/2014/main" id="{22632D45-044D-4A1A-B21E-F3BCC72B74B5}"/>
                  </a:ext>
                </a:extLst>
              </p:cNvPr>
              <p:cNvSpPr/>
              <p:nvPr/>
            </p:nvSpPr>
            <p:spPr>
              <a:xfrm>
                <a:off x="2775006" y="445273"/>
                <a:ext cx="262255" cy="2146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8" name="Oval 17">
                <a:extLst>
                  <a:ext uri="{FF2B5EF4-FFF2-40B4-BE49-F238E27FC236}">
                    <a16:creationId xmlns:a16="http://schemas.microsoft.com/office/drawing/2014/main" id="{97D5BF68-F5AD-4A4C-8581-ABEE0CCCD37C}"/>
                  </a:ext>
                </a:extLst>
              </p:cNvPr>
              <p:cNvSpPr/>
              <p:nvPr/>
            </p:nvSpPr>
            <p:spPr>
              <a:xfrm>
                <a:off x="3188473" y="413467"/>
                <a:ext cx="555625" cy="3340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 name="Oval 18">
                <a:extLst>
                  <a:ext uri="{FF2B5EF4-FFF2-40B4-BE49-F238E27FC236}">
                    <a16:creationId xmlns:a16="http://schemas.microsoft.com/office/drawing/2014/main" id="{5E535C82-CA13-4322-A5AB-14DE73D70249}"/>
                  </a:ext>
                </a:extLst>
              </p:cNvPr>
              <p:cNvSpPr/>
              <p:nvPr/>
            </p:nvSpPr>
            <p:spPr>
              <a:xfrm>
                <a:off x="3442915" y="1057523"/>
                <a:ext cx="189865" cy="1435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 name="Oval 19">
                <a:extLst>
                  <a:ext uri="{FF2B5EF4-FFF2-40B4-BE49-F238E27FC236}">
                    <a16:creationId xmlns:a16="http://schemas.microsoft.com/office/drawing/2014/main" id="{BA2BC1CB-0231-4B08-B285-99AF9AA84A28}"/>
                  </a:ext>
                </a:extLst>
              </p:cNvPr>
              <p:cNvSpPr/>
              <p:nvPr/>
            </p:nvSpPr>
            <p:spPr>
              <a:xfrm>
                <a:off x="3816626" y="1248354"/>
                <a:ext cx="121285" cy="24257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grpSp>
      <p:sp>
        <p:nvSpPr>
          <p:cNvPr id="26" name="Title 1">
            <a:extLst>
              <a:ext uri="{FF2B5EF4-FFF2-40B4-BE49-F238E27FC236}">
                <a16:creationId xmlns:a16="http://schemas.microsoft.com/office/drawing/2014/main" id="{B1A029D5-AD02-4D40-84EF-70F4B2C9B543}"/>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The Patterns of Gentrification Keywords</a:t>
            </a:r>
            <a:endParaRPr lang="en-US" b="1" dirty="0">
              <a:solidFill>
                <a:srgbClr val="CCFFFF"/>
              </a:solidFill>
            </a:endParaRPr>
          </a:p>
        </p:txBody>
      </p:sp>
      <p:grpSp>
        <p:nvGrpSpPr>
          <p:cNvPr id="22" name="Group 21">
            <a:extLst>
              <a:ext uri="{FF2B5EF4-FFF2-40B4-BE49-F238E27FC236}">
                <a16:creationId xmlns:a16="http://schemas.microsoft.com/office/drawing/2014/main" id="{5E393AF5-7A7F-4922-9137-ED8E7127E947}"/>
              </a:ext>
            </a:extLst>
          </p:cNvPr>
          <p:cNvGrpSpPr/>
          <p:nvPr/>
        </p:nvGrpSpPr>
        <p:grpSpPr>
          <a:xfrm>
            <a:off x="4186657" y="2094417"/>
            <a:ext cx="3682142" cy="2554481"/>
            <a:chOff x="0" y="0"/>
            <a:chExt cx="5943793" cy="3432175"/>
          </a:xfrm>
        </p:grpSpPr>
        <p:pic>
          <p:nvPicPr>
            <p:cNvPr id="24" name="Picture 23">
              <a:extLst>
                <a:ext uri="{FF2B5EF4-FFF2-40B4-BE49-F238E27FC236}">
                  <a16:creationId xmlns:a16="http://schemas.microsoft.com/office/drawing/2014/main" id="{18FEACCE-F6D3-4741-91AB-706329E8AF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943600" cy="3432175"/>
            </a:xfrm>
            <a:prstGeom prst="rect">
              <a:avLst/>
            </a:prstGeom>
          </p:spPr>
        </p:pic>
        <p:sp>
          <p:nvSpPr>
            <p:cNvPr id="25" name="Oval 24">
              <a:extLst>
                <a:ext uri="{FF2B5EF4-FFF2-40B4-BE49-F238E27FC236}">
                  <a16:creationId xmlns:a16="http://schemas.microsoft.com/office/drawing/2014/main" id="{A9374446-C904-484C-9E6F-19AE01FAF77D}"/>
                </a:ext>
              </a:extLst>
            </p:cNvPr>
            <p:cNvSpPr/>
            <p:nvPr/>
          </p:nvSpPr>
          <p:spPr>
            <a:xfrm>
              <a:off x="3085106" y="1892411"/>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7" name="Oval 26">
              <a:extLst>
                <a:ext uri="{FF2B5EF4-FFF2-40B4-BE49-F238E27FC236}">
                  <a16:creationId xmlns:a16="http://schemas.microsoft.com/office/drawing/2014/main" id="{7C8FBE0C-4BDC-4FEE-A09B-7E882D561F23}"/>
                </a:ext>
              </a:extLst>
            </p:cNvPr>
            <p:cNvSpPr/>
            <p:nvPr/>
          </p:nvSpPr>
          <p:spPr>
            <a:xfrm>
              <a:off x="3212327" y="2130950"/>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8" name="Oval 27">
              <a:extLst>
                <a:ext uri="{FF2B5EF4-FFF2-40B4-BE49-F238E27FC236}">
                  <a16:creationId xmlns:a16="http://schemas.microsoft.com/office/drawing/2014/main" id="{3AAE3678-11E5-4C17-8646-B0E0B10F9359}"/>
                </a:ext>
              </a:extLst>
            </p:cNvPr>
            <p:cNvSpPr/>
            <p:nvPr/>
          </p:nvSpPr>
          <p:spPr>
            <a:xfrm>
              <a:off x="3721210" y="2814762"/>
              <a:ext cx="387985" cy="3035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9" name="Oval 28">
              <a:extLst>
                <a:ext uri="{FF2B5EF4-FFF2-40B4-BE49-F238E27FC236}">
                  <a16:creationId xmlns:a16="http://schemas.microsoft.com/office/drawing/2014/main" id="{5E8B3960-F2E4-4F84-BE15-606F774F5DD6}"/>
                </a:ext>
              </a:extLst>
            </p:cNvPr>
            <p:cNvSpPr/>
            <p:nvPr/>
          </p:nvSpPr>
          <p:spPr>
            <a:xfrm>
              <a:off x="3331597" y="1614115"/>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0" name="Oval 29">
              <a:extLst>
                <a:ext uri="{FF2B5EF4-FFF2-40B4-BE49-F238E27FC236}">
                  <a16:creationId xmlns:a16="http://schemas.microsoft.com/office/drawing/2014/main" id="{31461685-88FE-4AE7-B2B7-0AD756843C8B}"/>
                </a:ext>
              </a:extLst>
            </p:cNvPr>
            <p:cNvSpPr/>
            <p:nvPr/>
          </p:nvSpPr>
          <p:spPr>
            <a:xfrm>
              <a:off x="3562184" y="2059388"/>
              <a:ext cx="197485" cy="21209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1" name="Oval 30">
              <a:extLst>
                <a:ext uri="{FF2B5EF4-FFF2-40B4-BE49-F238E27FC236}">
                  <a16:creationId xmlns:a16="http://schemas.microsoft.com/office/drawing/2014/main" id="{5B142787-AA92-4BB0-BC1A-9A3D5A1A49E4}"/>
                </a:ext>
              </a:extLst>
            </p:cNvPr>
            <p:cNvSpPr/>
            <p:nvPr/>
          </p:nvSpPr>
          <p:spPr>
            <a:xfrm>
              <a:off x="3045350" y="1661823"/>
              <a:ext cx="262255" cy="2146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2" name="Oval 31">
              <a:extLst>
                <a:ext uri="{FF2B5EF4-FFF2-40B4-BE49-F238E27FC236}">
                  <a16:creationId xmlns:a16="http://schemas.microsoft.com/office/drawing/2014/main" id="{C6602E00-4C18-4EDD-9352-5E6DFAF1417F}"/>
                </a:ext>
              </a:extLst>
            </p:cNvPr>
            <p:cNvSpPr/>
            <p:nvPr/>
          </p:nvSpPr>
          <p:spPr>
            <a:xfrm>
              <a:off x="3482671" y="1661823"/>
              <a:ext cx="555625" cy="3340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3" name="Oval 32">
              <a:extLst>
                <a:ext uri="{FF2B5EF4-FFF2-40B4-BE49-F238E27FC236}">
                  <a16:creationId xmlns:a16="http://schemas.microsoft.com/office/drawing/2014/main" id="{2DB10EAC-187A-48B9-9F7D-51349DA4A017}"/>
                </a:ext>
              </a:extLst>
            </p:cNvPr>
            <p:cNvSpPr/>
            <p:nvPr/>
          </p:nvSpPr>
          <p:spPr>
            <a:xfrm>
              <a:off x="3737113" y="2305878"/>
              <a:ext cx="189865" cy="1435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Oval 33">
              <a:extLst>
                <a:ext uri="{FF2B5EF4-FFF2-40B4-BE49-F238E27FC236}">
                  <a16:creationId xmlns:a16="http://schemas.microsoft.com/office/drawing/2014/main" id="{89342AD3-6E6B-44CA-8675-0B8D4307343F}"/>
                </a:ext>
              </a:extLst>
            </p:cNvPr>
            <p:cNvSpPr/>
            <p:nvPr/>
          </p:nvSpPr>
          <p:spPr>
            <a:xfrm>
              <a:off x="4110824" y="2496710"/>
              <a:ext cx="121285" cy="24257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35" name="Picture 34">
              <a:extLst>
                <a:ext uri="{FF2B5EF4-FFF2-40B4-BE49-F238E27FC236}">
                  <a16:creationId xmlns:a16="http://schemas.microsoft.com/office/drawing/2014/main" id="{ED8BE1B0-A7DF-44E7-ACAA-7EA79DDBC5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9078" y="2194560"/>
              <a:ext cx="894715" cy="1031875"/>
            </a:xfrm>
            <a:prstGeom prst="rect">
              <a:avLst/>
            </a:prstGeom>
          </p:spPr>
        </p:pic>
      </p:grpSp>
      <p:grpSp>
        <p:nvGrpSpPr>
          <p:cNvPr id="39" name="Group 38">
            <a:extLst>
              <a:ext uri="{FF2B5EF4-FFF2-40B4-BE49-F238E27FC236}">
                <a16:creationId xmlns:a16="http://schemas.microsoft.com/office/drawing/2014/main" id="{FAD6D9FC-DEE3-4D85-AE5F-0610740224BD}"/>
              </a:ext>
            </a:extLst>
          </p:cNvPr>
          <p:cNvGrpSpPr/>
          <p:nvPr/>
        </p:nvGrpSpPr>
        <p:grpSpPr>
          <a:xfrm>
            <a:off x="8051605" y="2094418"/>
            <a:ext cx="3818010" cy="2559396"/>
            <a:chOff x="0" y="0"/>
            <a:chExt cx="5959695" cy="3481705"/>
          </a:xfrm>
        </p:grpSpPr>
        <p:pic>
          <p:nvPicPr>
            <p:cNvPr id="41" name="Picture 40">
              <a:extLst>
                <a:ext uri="{FF2B5EF4-FFF2-40B4-BE49-F238E27FC236}">
                  <a16:creationId xmlns:a16="http://schemas.microsoft.com/office/drawing/2014/main" id="{D68AF89A-7014-4AB9-BF7B-FF7F3BB35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43600" cy="3481705"/>
            </a:xfrm>
            <a:prstGeom prst="rect">
              <a:avLst/>
            </a:prstGeom>
          </p:spPr>
        </p:pic>
        <p:grpSp>
          <p:nvGrpSpPr>
            <p:cNvPr id="42" name="Group 41">
              <a:extLst>
                <a:ext uri="{FF2B5EF4-FFF2-40B4-BE49-F238E27FC236}">
                  <a16:creationId xmlns:a16="http://schemas.microsoft.com/office/drawing/2014/main" id="{095EC392-D306-4BB8-980C-73BD5267B9CB}"/>
                </a:ext>
              </a:extLst>
            </p:cNvPr>
            <p:cNvGrpSpPr/>
            <p:nvPr/>
          </p:nvGrpSpPr>
          <p:grpSpPr>
            <a:xfrm>
              <a:off x="3077154" y="1590261"/>
              <a:ext cx="2882541" cy="1667980"/>
              <a:chOff x="2759102" y="373711"/>
              <a:chExt cx="2882541" cy="1667980"/>
            </a:xfrm>
          </p:grpSpPr>
          <p:sp>
            <p:nvSpPr>
              <p:cNvPr id="43" name="Oval 42">
                <a:extLst>
                  <a:ext uri="{FF2B5EF4-FFF2-40B4-BE49-F238E27FC236}">
                    <a16:creationId xmlns:a16="http://schemas.microsoft.com/office/drawing/2014/main" id="{4B667283-1A6C-4947-8D29-0CE18018B744}"/>
                  </a:ext>
                </a:extLst>
              </p:cNvPr>
              <p:cNvSpPr/>
              <p:nvPr/>
            </p:nvSpPr>
            <p:spPr>
              <a:xfrm>
                <a:off x="2790907" y="699715"/>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4" name="Oval 43">
                <a:extLst>
                  <a:ext uri="{FF2B5EF4-FFF2-40B4-BE49-F238E27FC236}">
                    <a16:creationId xmlns:a16="http://schemas.microsoft.com/office/drawing/2014/main" id="{6FE3B597-3CB4-4157-93AB-E1DD6EE1B8AD}"/>
                  </a:ext>
                </a:extLst>
              </p:cNvPr>
              <p:cNvSpPr/>
              <p:nvPr/>
            </p:nvSpPr>
            <p:spPr>
              <a:xfrm>
                <a:off x="2918128" y="914400"/>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5" name="Oval 44">
                <a:extLst>
                  <a:ext uri="{FF2B5EF4-FFF2-40B4-BE49-F238E27FC236}">
                    <a16:creationId xmlns:a16="http://schemas.microsoft.com/office/drawing/2014/main" id="{A406146B-08CE-4955-BED2-FD102817EC66}"/>
                  </a:ext>
                </a:extLst>
              </p:cNvPr>
              <p:cNvSpPr/>
              <p:nvPr/>
            </p:nvSpPr>
            <p:spPr>
              <a:xfrm>
                <a:off x="3427012" y="1574358"/>
                <a:ext cx="387985" cy="3035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6" name="Oval 45">
                <a:extLst>
                  <a:ext uri="{FF2B5EF4-FFF2-40B4-BE49-F238E27FC236}">
                    <a16:creationId xmlns:a16="http://schemas.microsoft.com/office/drawing/2014/main" id="{A7A8C7EB-0287-4090-BE54-C714B5F17430}"/>
                  </a:ext>
                </a:extLst>
              </p:cNvPr>
              <p:cNvSpPr/>
              <p:nvPr/>
            </p:nvSpPr>
            <p:spPr>
              <a:xfrm>
                <a:off x="3037398" y="373711"/>
                <a:ext cx="258445" cy="2273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7" name="Oval 46">
                <a:extLst>
                  <a:ext uri="{FF2B5EF4-FFF2-40B4-BE49-F238E27FC236}">
                    <a16:creationId xmlns:a16="http://schemas.microsoft.com/office/drawing/2014/main" id="{6F64F46B-6FD9-472D-8999-81B2F00BEC06}"/>
                  </a:ext>
                </a:extLst>
              </p:cNvPr>
              <p:cNvSpPr/>
              <p:nvPr/>
            </p:nvSpPr>
            <p:spPr>
              <a:xfrm>
                <a:off x="3267986" y="834887"/>
                <a:ext cx="197485" cy="21209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8" name="Oval 47">
                <a:extLst>
                  <a:ext uri="{FF2B5EF4-FFF2-40B4-BE49-F238E27FC236}">
                    <a16:creationId xmlns:a16="http://schemas.microsoft.com/office/drawing/2014/main" id="{3F85D577-2E80-4BF1-8DB8-A68E437F33B9}"/>
                  </a:ext>
                </a:extLst>
              </p:cNvPr>
              <p:cNvSpPr/>
              <p:nvPr/>
            </p:nvSpPr>
            <p:spPr>
              <a:xfrm>
                <a:off x="2759102" y="445273"/>
                <a:ext cx="262255" cy="21463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49" name="Oval 48">
                <a:extLst>
                  <a:ext uri="{FF2B5EF4-FFF2-40B4-BE49-F238E27FC236}">
                    <a16:creationId xmlns:a16="http://schemas.microsoft.com/office/drawing/2014/main" id="{CE04C87F-84A5-4AEA-9576-18A280E00E47}"/>
                  </a:ext>
                </a:extLst>
              </p:cNvPr>
              <p:cNvSpPr/>
              <p:nvPr/>
            </p:nvSpPr>
            <p:spPr>
              <a:xfrm>
                <a:off x="3188473" y="421419"/>
                <a:ext cx="555625" cy="3340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0" name="Oval 49">
                <a:extLst>
                  <a:ext uri="{FF2B5EF4-FFF2-40B4-BE49-F238E27FC236}">
                    <a16:creationId xmlns:a16="http://schemas.microsoft.com/office/drawing/2014/main" id="{88FCD846-FAC8-40A9-A0F2-A8D9A095E776}"/>
                  </a:ext>
                </a:extLst>
              </p:cNvPr>
              <p:cNvSpPr/>
              <p:nvPr/>
            </p:nvSpPr>
            <p:spPr>
              <a:xfrm>
                <a:off x="3442914" y="1057524"/>
                <a:ext cx="189865" cy="14351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1" name="Oval 50">
                <a:extLst>
                  <a:ext uri="{FF2B5EF4-FFF2-40B4-BE49-F238E27FC236}">
                    <a16:creationId xmlns:a16="http://schemas.microsoft.com/office/drawing/2014/main" id="{BF27BB97-1D65-466C-878D-01931DAEBFDD}"/>
                  </a:ext>
                </a:extLst>
              </p:cNvPr>
              <p:cNvSpPr/>
              <p:nvPr/>
            </p:nvSpPr>
            <p:spPr>
              <a:xfrm>
                <a:off x="3816626" y="1248355"/>
                <a:ext cx="121285" cy="242570"/>
              </a:xfrm>
              <a:prstGeom prst="ellipse">
                <a:avLst/>
              </a:prstGeom>
              <a:noFill/>
              <a:ln w="28575" cap="flat" cmpd="sng" algn="ctr">
                <a:solidFill>
                  <a:srgbClr val="002060"/>
                </a:solidFill>
                <a:prstDash val="sysDot"/>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pic>
            <p:nvPicPr>
              <p:cNvPr id="57" name="Picture 56">
                <a:extLst>
                  <a:ext uri="{FF2B5EF4-FFF2-40B4-BE49-F238E27FC236}">
                    <a16:creationId xmlns:a16="http://schemas.microsoft.com/office/drawing/2014/main" id="{6D474545-2567-46E4-A7D5-B5CF35F7EB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6928" y="1009816"/>
                <a:ext cx="894715" cy="1031875"/>
              </a:xfrm>
              <a:prstGeom prst="rect">
                <a:avLst/>
              </a:prstGeom>
            </p:spPr>
          </p:pic>
        </p:grpSp>
      </p:grpSp>
      <p:sp>
        <p:nvSpPr>
          <p:cNvPr id="2" name="Rectangle: Rounded Corners 1">
            <a:extLst>
              <a:ext uri="{FF2B5EF4-FFF2-40B4-BE49-F238E27FC236}">
                <a16:creationId xmlns:a16="http://schemas.microsoft.com/office/drawing/2014/main" id="{9691CFBE-6401-4A81-9759-C8AB1D7B82EA}"/>
              </a:ext>
            </a:extLst>
          </p:cNvPr>
          <p:cNvSpPr/>
          <p:nvPr/>
        </p:nvSpPr>
        <p:spPr>
          <a:xfrm>
            <a:off x="1341268" y="4774765"/>
            <a:ext cx="1388179" cy="369276"/>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2013</a:t>
            </a:r>
            <a:endParaRPr lang="en-US" b="1" dirty="0"/>
          </a:p>
        </p:txBody>
      </p:sp>
      <p:sp>
        <p:nvSpPr>
          <p:cNvPr id="58" name="Rectangle: Rounded Corners 57">
            <a:extLst>
              <a:ext uri="{FF2B5EF4-FFF2-40B4-BE49-F238E27FC236}">
                <a16:creationId xmlns:a16="http://schemas.microsoft.com/office/drawing/2014/main" id="{DEC94C90-9A7A-4B9C-8295-F1CA5C545C31}"/>
              </a:ext>
            </a:extLst>
          </p:cNvPr>
          <p:cNvSpPr/>
          <p:nvPr/>
        </p:nvSpPr>
        <p:spPr>
          <a:xfrm>
            <a:off x="5329615" y="4778347"/>
            <a:ext cx="1388179" cy="369276"/>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2014</a:t>
            </a:r>
            <a:endParaRPr lang="en-US" b="1" dirty="0"/>
          </a:p>
        </p:txBody>
      </p:sp>
      <p:sp>
        <p:nvSpPr>
          <p:cNvPr id="59" name="Rectangle: Rounded Corners 58">
            <a:extLst>
              <a:ext uri="{FF2B5EF4-FFF2-40B4-BE49-F238E27FC236}">
                <a16:creationId xmlns:a16="http://schemas.microsoft.com/office/drawing/2014/main" id="{93C32E44-9820-480D-8EEF-1E65E43BDB39}"/>
              </a:ext>
            </a:extLst>
          </p:cNvPr>
          <p:cNvSpPr/>
          <p:nvPr/>
        </p:nvSpPr>
        <p:spPr>
          <a:xfrm>
            <a:off x="9345420" y="4758872"/>
            <a:ext cx="1388179" cy="369276"/>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t>2015</a:t>
            </a:r>
            <a:endParaRPr lang="en-US" b="1" dirty="0"/>
          </a:p>
        </p:txBody>
      </p:sp>
    </p:spTree>
    <p:extLst>
      <p:ext uri="{BB962C8B-B14F-4D97-AF65-F5344CB8AC3E}">
        <p14:creationId xmlns:p14="http://schemas.microsoft.com/office/powerpoint/2010/main" val="2469132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244856"/>
            <a:ext cx="9951308" cy="6613144"/>
          </a:xfrm>
          <a:prstGeom prst="rect">
            <a:avLst/>
          </a:prstGeom>
        </p:spPr>
      </p:pic>
      <p:sp>
        <p:nvSpPr>
          <p:cNvPr id="8" name="Rounded Rectangle 7"/>
          <p:cNvSpPr/>
          <p:nvPr/>
        </p:nvSpPr>
        <p:spPr>
          <a:xfrm>
            <a:off x="5217457" y="4722084"/>
            <a:ext cx="2171884" cy="1184445"/>
          </a:xfrm>
          <a:prstGeom prst="roundRect">
            <a:avLst/>
          </a:prstGeom>
          <a:noFill/>
          <a:ln w="57150">
            <a:solidFill>
              <a:schemeClr val="accent2">
                <a:lumMod val="60000"/>
                <a:lumOff val="40000"/>
              </a:schemeClr>
            </a:solidFill>
            <a:prstDash val="lgDash"/>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406219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3EDA16-241E-4A16-ABD1-12500454AC42}"/>
              </a:ext>
            </a:extLst>
          </p:cNvPr>
          <p:cNvSpPr>
            <a:spLocks noGrp="1"/>
          </p:cNvSpPr>
          <p:nvPr>
            <p:ph idx="1"/>
          </p:nvPr>
        </p:nvSpPr>
        <p:spPr/>
        <p:txBody>
          <a:bodyPr/>
          <a:lstStyle/>
          <a:p>
            <a:pPr marL="0" indent="0">
              <a:buNone/>
            </a:pPr>
            <a:endParaRPr lang="en-AU" dirty="0"/>
          </a:p>
          <a:p>
            <a:pPr marL="0" indent="0">
              <a:buNone/>
            </a:pPr>
            <a:r>
              <a:rPr lang="en-AU" dirty="0">
                <a:solidFill>
                  <a:srgbClr val="002060"/>
                </a:solidFill>
              </a:rPr>
              <a:t>1. Take the advantage of both quantitative strategies &amp; qualitative approaches.</a:t>
            </a:r>
          </a:p>
          <a:p>
            <a:endParaRPr lang="en-AU" dirty="0">
              <a:solidFill>
                <a:srgbClr val="002060"/>
              </a:solidFill>
            </a:endParaRPr>
          </a:p>
          <a:p>
            <a:pPr marL="0" indent="0">
              <a:buNone/>
            </a:pPr>
            <a:r>
              <a:rPr lang="en-AU" dirty="0">
                <a:solidFill>
                  <a:srgbClr val="002060"/>
                </a:solidFill>
              </a:rPr>
              <a:t>2. Incorporate human perception of </a:t>
            </a:r>
            <a:r>
              <a:rPr lang="en-AU" dirty="0" err="1">
                <a:solidFill>
                  <a:srgbClr val="002060"/>
                </a:solidFill>
              </a:rPr>
              <a:t>neighborhoods</a:t>
            </a:r>
            <a:r>
              <a:rPr lang="en-AU" dirty="0">
                <a:solidFill>
                  <a:srgbClr val="002060"/>
                </a:solidFill>
              </a:rPr>
              <a:t> to a large region.</a:t>
            </a:r>
          </a:p>
          <a:p>
            <a:pPr marL="0" indent="0">
              <a:buNone/>
            </a:pPr>
            <a:endParaRPr lang="en-AU" dirty="0">
              <a:solidFill>
                <a:srgbClr val="002060"/>
              </a:solidFill>
            </a:endParaRPr>
          </a:p>
          <a:p>
            <a:pPr marL="0" indent="0">
              <a:buNone/>
            </a:pPr>
            <a:r>
              <a:rPr lang="en-AU" dirty="0">
                <a:solidFill>
                  <a:srgbClr val="002060"/>
                </a:solidFill>
              </a:rPr>
              <a:t>3. Examine Gentrification dynamics in a large area at finer spatial-temporal scale. </a:t>
            </a:r>
            <a:endParaRPr lang="en-US" dirty="0">
              <a:solidFill>
                <a:srgbClr val="002060"/>
              </a:solidFill>
            </a:endParaRPr>
          </a:p>
        </p:txBody>
      </p:sp>
      <p:sp>
        <p:nvSpPr>
          <p:cNvPr id="4" name="Title 1">
            <a:extLst>
              <a:ext uri="{FF2B5EF4-FFF2-40B4-BE49-F238E27FC236}">
                <a16:creationId xmlns:a16="http://schemas.microsoft.com/office/drawing/2014/main" id="{228C4852-BAC6-416B-B275-6A95A8C8F1D9}"/>
              </a:ext>
            </a:extLst>
          </p:cNvPr>
          <p:cNvSpPr>
            <a:spLocks noGrp="1"/>
          </p:cNvSpPr>
          <p:nvPr>
            <p:ph type="title"/>
          </p:nvPr>
        </p:nvSpPr>
        <p:spPr>
          <a:solidFill>
            <a:srgbClr val="88BCCE"/>
          </a:solidFill>
        </p:spPr>
        <p:txBody>
          <a:bodyPr/>
          <a:lstStyle/>
          <a:p>
            <a:r>
              <a:rPr lang="en-US" b="1" dirty="0">
                <a:solidFill>
                  <a:srgbClr val="CCFFFF"/>
                </a:solidFill>
              </a:rPr>
              <a:t>Research Gaps</a:t>
            </a:r>
          </a:p>
        </p:txBody>
      </p:sp>
    </p:spTree>
    <p:extLst>
      <p:ext uri="{BB962C8B-B14F-4D97-AF65-F5344CB8AC3E}">
        <p14:creationId xmlns:p14="http://schemas.microsoft.com/office/powerpoint/2010/main" val="2871607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E87EA013-76B6-4A40-AF28-3750B0DAD932}"/>
              </a:ext>
            </a:extLst>
          </p:cNvPr>
          <p:cNvPicPr>
            <a:picLocks noGrp="1" noChangeAspect="1"/>
          </p:cNvPicPr>
          <p:nvPr>
            <p:ph idx="1"/>
          </p:nvPr>
        </p:nvPicPr>
        <p:blipFill>
          <a:blip r:embed="rId2"/>
          <a:stretch>
            <a:fillRect/>
          </a:stretch>
        </p:blipFill>
        <p:spPr>
          <a:xfrm>
            <a:off x="1789781" y="1070861"/>
            <a:ext cx="8931820" cy="5332102"/>
          </a:xfrm>
          <a:prstGeom prst="rect">
            <a:avLst/>
          </a:prstGeom>
        </p:spPr>
      </p:pic>
      <p:sp>
        <p:nvSpPr>
          <p:cNvPr id="8" name="Rectangle 7">
            <a:extLst>
              <a:ext uri="{FF2B5EF4-FFF2-40B4-BE49-F238E27FC236}">
                <a16:creationId xmlns:a16="http://schemas.microsoft.com/office/drawing/2014/main" id="{880CF692-32BF-42DF-BD4A-47835D9F345C}"/>
              </a:ext>
            </a:extLst>
          </p:cNvPr>
          <p:cNvSpPr/>
          <p:nvPr/>
        </p:nvSpPr>
        <p:spPr>
          <a:xfrm>
            <a:off x="1789781" y="837577"/>
            <a:ext cx="1581887" cy="466567"/>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1"/>
                </a:solidFill>
              </a:rPr>
              <a:t>2013</a:t>
            </a:r>
          </a:p>
        </p:txBody>
      </p:sp>
      <p:pic>
        <p:nvPicPr>
          <p:cNvPr id="2" name="Picture 1">
            <a:extLst>
              <a:ext uri="{FF2B5EF4-FFF2-40B4-BE49-F238E27FC236}">
                <a16:creationId xmlns:a16="http://schemas.microsoft.com/office/drawing/2014/main" id="{BF0A5257-25F2-4CA3-A37E-D6B3AD579A46}"/>
              </a:ext>
            </a:extLst>
          </p:cNvPr>
          <p:cNvPicPr>
            <a:picLocks noChangeAspect="1"/>
          </p:cNvPicPr>
          <p:nvPr/>
        </p:nvPicPr>
        <p:blipFill>
          <a:blip r:embed="rId3"/>
          <a:stretch>
            <a:fillRect/>
          </a:stretch>
        </p:blipFill>
        <p:spPr>
          <a:xfrm>
            <a:off x="10372762" y="3179461"/>
            <a:ext cx="1552575" cy="2581275"/>
          </a:xfrm>
          <a:prstGeom prst="rect">
            <a:avLst/>
          </a:prstGeom>
        </p:spPr>
      </p:pic>
      <p:grpSp>
        <p:nvGrpSpPr>
          <p:cNvPr id="24" name="Group 23">
            <a:extLst>
              <a:ext uri="{FF2B5EF4-FFF2-40B4-BE49-F238E27FC236}">
                <a16:creationId xmlns:a16="http://schemas.microsoft.com/office/drawing/2014/main" id="{D4EEA9EB-D792-4D28-8AD7-C1F3753682FE}"/>
              </a:ext>
            </a:extLst>
          </p:cNvPr>
          <p:cNvGrpSpPr/>
          <p:nvPr/>
        </p:nvGrpSpPr>
        <p:grpSpPr>
          <a:xfrm>
            <a:off x="2872891" y="1819914"/>
            <a:ext cx="7128653" cy="4552943"/>
            <a:chOff x="480190" y="1275238"/>
            <a:chExt cx="8279715" cy="5108455"/>
          </a:xfrm>
        </p:grpSpPr>
        <p:sp>
          <p:nvSpPr>
            <p:cNvPr id="25" name="Oval 24">
              <a:extLst>
                <a:ext uri="{FF2B5EF4-FFF2-40B4-BE49-F238E27FC236}">
                  <a16:creationId xmlns:a16="http://schemas.microsoft.com/office/drawing/2014/main" id="{0E6A6DBF-1D8E-4571-9063-37F6B132E792}"/>
                </a:ext>
              </a:extLst>
            </p:cNvPr>
            <p:cNvSpPr/>
            <p:nvPr/>
          </p:nvSpPr>
          <p:spPr>
            <a:xfrm>
              <a:off x="5040087" y="3308732"/>
              <a:ext cx="326570" cy="283029"/>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A1E88622-FA52-4B1A-8F05-B6CD4E26B5EF}"/>
                </a:ext>
              </a:extLst>
            </p:cNvPr>
            <p:cNvSpPr/>
            <p:nvPr/>
          </p:nvSpPr>
          <p:spPr>
            <a:xfrm>
              <a:off x="4672690" y="3292465"/>
              <a:ext cx="332017" cy="399486"/>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C0E23A98-E94E-4209-995F-5562DCF7DD39}"/>
                </a:ext>
              </a:extLst>
            </p:cNvPr>
            <p:cNvSpPr/>
            <p:nvPr/>
          </p:nvSpPr>
          <p:spPr>
            <a:xfrm>
              <a:off x="5682346" y="3076342"/>
              <a:ext cx="816427" cy="722772"/>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8" name="Picture 27">
              <a:extLst>
                <a:ext uri="{FF2B5EF4-FFF2-40B4-BE49-F238E27FC236}">
                  <a16:creationId xmlns:a16="http://schemas.microsoft.com/office/drawing/2014/main" id="{D5C4D135-E972-41BD-B377-203AFFC840D7}"/>
                </a:ext>
              </a:extLst>
            </p:cNvPr>
            <p:cNvPicPr>
              <a:picLocks noChangeAspect="1"/>
            </p:cNvPicPr>
            <p:nvPr/>
          </p:nvPicPr>
          <p:blipFill>
            <a:blip r:embed="rId4"/>
            <a:stretch>
              <a:fillRect/>
            </a:stretch>
          </p:blipFill>
          <p:spPr>
            <a:xfrm>
              <a:off x="5774395" y="5195587"/>
              <a:ext cx="871804" cy="774259"/>
            </a:xfrm>
            <a:prstGeom prst="rect">
              <a:avLst/>
            </a:prstGeom>
          </p:spPr>
        </p:pic>
        <p:sp>
          <p:nvSpPr>
            <p:cNvPr id="29" name="Oval 28">
              <a:extLst>
                <a:ext uri="{FF2B5EF4-FFF2-40B4-BE49-F238E27FC236}">
                  <a16:creationId xmlns:a16="http://schemas.microsoft.com/office/drawing/2014/main" id="{B9D57C13-1207-4EAA-87BF-5FBA46CD62C1}"/>
                </a:ext>
              </a:extLst>
            </p:cNvPr>
            <p:cNvSpPr/>
            <p:nvPr/>
          </p:nvSpPr>
          <p:spPr>
            <a:xfrm>
              <a:off x="5787159" y="4355837"/>
              <a:ext cx="237871" cy="283027"/>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a:extLst>
                <a:ext uri="{FF2B5EF4-FFF2-40B4-BE49-F238E27FC236}">
                  <a16:creationId xmlns:a16="http://schemas.microsoft.com/office/drawing/2014/main" id="{7C07A956-7A7F-4B39-BFEF-D90577EFC45D}"/>
                </a:ext>
              </a:extLst>
            </p:cNvPr>
            <p:cNvSpPr/>
            <p:nvPr/>
          </p:nvSpPr>
          <p:spPr>
            <a:xfrm>
              <a:off x="4582887" y="3748976"/>
              <a:ext cx="457200" cy="399486"/>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ounded Rectangular Callout 13">
              <a:extLst>
                <a:ext uri="{FF2B5EF4-FFF2-40B4-BE49-F238E27FC236}">
                  <a16:creationId xmlns:a16="http://schemas.microsoft.com/office/drawing/2014/main" id="{82D1BCC0-55F7-491A-A59B-631964409450}"/>
                </a:ext>
              </a:extLst>
            </p:cNvPr>
            <p:cNvSpPr/>
            <p:nvPr/>
          </p:nvSpPr>
          <p:spPr>
            <a:xfrm>
              <a:off x="480190" y="2097753"/>
              <a:ext cx="2383971" cy="380820"/>
            </a:xfrm>
            <a:prstGeom prst="wedgeRoundRectCallout">
              <a:avLst>
                <a:gd name="adj1" fmla="val 125916"/>
                <a:gd name="adj2" fmla="val 312123"/>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West of 300 West</a:t>
              </a:r>
            </a:p>
          </p:txBody>
        </p:sp>
        <p:sp>
          <p:nvSpPr>
            <p:cNvPr id="33" name="Rounded Rectangular Callout 14">
              <a:extLst>
                <a:ext uri="{FF2B5EF4-FFF2-40B4-BE49-F238E27FC236}">
                  <a16:creationId xmlns:a16="http://schemas.microsoft.com/office/drawing/2014/main" id="{3F5267B3-FB24-44DB-B734-A5648DCA0681}"/>
                </a:ext>
              </a:extLst>
            </p:cNvPr>
            <p:cNvSpPr/>
            <p:nvPr/>
          </p:nvSpPr>
          <p:spPr>
            <a:xfrm>
              <a:off x="4081592" y="1275238"/>
              <a:ext cx="2434891" cy="395913"/>
            </a:xfrm>
            <a:prstGeom prst="wedgeRoundRectCallout">
              <a:avLst>
                <a:gd name="adj1" fmla="val -3992"/>
                <a:gd name="adj2" fmla="val 486652"/>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Marmalade District</a:t>
              </a:r>
            </a:p>
          </p:txBody>
        </p:sp>
        <p:sp>
          <p:nvSpPr>
            <p:cNvPr id="34" name="Rounded Rectangular Callout 15">
              <a:extLst>
                <a:ext uri="{FF2B5EF4-FFF2-40B4-BE49-F238E27FC236}">
                  <a16:creationId xmlns:a16="http://schemas.microsoft.com/office/drawing/2014/main" id="{562CA25D-A8EE-4124-8496-613C2C4F82D7}"/>
                </a:ext>
              </a:extLst>
            </p:cNvPr>
            <p:cNvSpPr/>
            <p:nvPr/>
          </p:nvSpPr>
          <p:spPr>
            <a:xfrm>
              <a:off x="6498773" y="2212930"/>
              <a:ext cx="2068286" cy="370113"/>
            </a:xfrm>
            <a:prstGeom prst="wedgeRoundRectCallout">
              <a:avLst>
                <a:gd name="adj1" fmla="val -53842"/>
                <a:gd name="adj2" fmla="val 244927"/>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The Avenues</a:t>
              </a:r>
            </a:p>
          </p:txBody>
        </p:sp>
        <p:sp>
          <p:nvSpPr>
            <p:cNvPr id="35" name="Rounded Rectangular Callout 16">
              <a:extLst>
                <a:ext uri="{FF2B5EF4-FFF2-40B4-BE49-F238E27FC236}">
                  <a16:creationId xmlns:a16="http://schemas.microsoft.com/office/drawing/2014/main" id="{99B5A8F8-6B10-4532-8B4C-BBD29198457D}"/>
                </a:ext>
              </a:extLst>
            </p:cNvPr>
            <p:cNvSpPr/>
            <p:nvPr/>
          </p:nvSpPr>
          <p:spPr>
            <a:xfrm>
              <a:off x="6564085" y="3799114"/>
              <a:ext cx="2068286" cy="345464"/>
            </a:xfrm>
            <a:prstGeom prst="wedgeRoundRectCallout">
              <a:avLst>
                <a:gd name="adj1" fmla="val -78807"/>
                <a:gd name="adj2" fmla="val 173956"/>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9</a:t>
              </a:r>
              <a:r>
                <a:rPr lang="en-US" b="1" baseline="30000" dirty="0"/>
                <a:t>th</a:t>
              </a:r>
              <a:r>
                <a:rPr lang="en-US" b="1" dirty="0"/>
                <a:t> &amp; 9</a:t>
              </a:r>
              <a:r>
                <a:rPr lang="en-US" b="1" baseline="30000" dirty="0"/>
                <a:t>th</a:t>
              </a:r>
              <a:r>
                <a:rPr lang="en-US" b="1" dirty="0"/>
                <a:t> </a:t>
              </a:r>
            </a:p>
          </p:txBody>
        </p:sp>
        <p:sp>
          <p:nvSpPr>
            <p:cNvPr id="36" name="Rounded Rectangular Callout 17">
              <a:extLst>
                <a:ext uri="{FF2B5EF4-FFF2-40B4-BE49-F238E27FC236}">
                  <a16:creationId xmlns:a16="http://schemas.microsoft.com/office/drawing/2014/main" id="{90877EF9-1A26-493F-BDAF-EC8BE4FCABEC}"/>
                </a:ext>
              </a:extLst>
            </p:cNvPr>
            <p:cNvSpPr/>
            <p:nvPr/>
          </p:nvSpPr>
          <p:spPr>
            <a:xfrm>
              <a:off x="480190" y="2860332"/>
              <a:ext cx="2068286" cy="370113"/>
            </a:xfrm>
            <a:prstGeom prst="wedgeRoundRectCallout">
              <a:avLst>
                <a:gd name="adj1" fmla="val 148731"/>
                <a:gd name="adj2" fmla="val 235686"/>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Downtown</a:t>
              </a:r>
            </a:p>
          </p:txBody>
        </p:sp>
        <p:sp>
          <p:nvSpPr>
            <p:cNvPr id="37" name="Rounded Rectangular Callout 18">
              <a:extLst>
                <a:ext uri="{FF2B5EF4-FFF2-40B4-BE49-F238E27FC236}">
                  <a16:creationId xmlns:a16="http://schemas.microsoft.com/office/drawing/2014/main" id="{85B2F9E5-72C5-4350-B783-D0E4C73777B0}"/>
                </a:ext>
              </a:extLst>
            </p:cNvPr>
            <p:cNvSpPr/>
            <p:nvPr/>
          </p:nvSpPr>
          <p:spPr>
            <a:xfrm>
              <a:off x="480190" y="5076777"/>
              <a:ext cx="2068286" cy="370113"/>
            </a:xfrm>
            <a:prstGeom prst="wedgeRoundRectCallout">
              <a:avLst>
                <a:gd name="adj1" fmla="val 201157"/>
                <a:gd name="adj2" fmla="val -233078"/>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Trolley Square</a:t>
              </a:r>
            </a:p>
          </p:txBody>
        </p:sp>
        <p:sp>
          <p:nvSpPr>
            <p:cNvPr id="38" name="Rounded Rectangular Callout 19">
              <a:extLst>
                <a:ext uri="{FF2B5EF4-FFF2-40B4-BE49-F238E27FC236}">
                  <a16:creationId xmlns:a16="http://schemas.microsoft.com/office/drawing/2014/main" id="{1B212891-205C-4CC0-918F-4420F32BDBD7}"/>
                </a:ext>
              </a:extLst>
            </p:cNvPr>
            <p:cNvSpPr/>
            <p:nvPr/>
          </p:nvSpPr>
          <p:spPr>
            <a:xfrm>
              <a:off x="2422069" y="5731342"/>
              <a:ext cx="2068286" cy="370114"/>
            </a:xfrm>
            <a:prstGeom prst="wedgeRoundRectCallout">
              <a:avLst>
                <a:gd name="adj1" fmla="val 116833"/>
                <a:gd name="adj2" fmla="val -69902"/>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Sugar House</a:t>
              </a:r>
            </a:p>
          </p:txBody>
        </p:sp>
        <p:sp>
          <p:nvSpPr>
            <p:cNvPr id="39" name="Rounded Rectangular Callout 22">
              <a:extLst>
                <a:ext uri="{FF2B5EF4-FFF2-40B4-BE49-F238E27FC236}">
                  <a16:creationId xmlns:a16="http://schemas.microsoft.com/office/drawing/2014/main" id="{7458A45D-2E23-43E7-8A53-C3CA73FD16B8}"/>
                </a:ext>
              </a:extLst>
            </p:cNvPr>
            <p:cNvSpPr/>
            <p:nvPr/>
          </p:nvSpPr>
          <p:spPr>
            <a:xfrm>
              <a:off x="6858738" y="6019077"/>
              <a:ext cx="1901167" cy="364616"/>
            </a:xfrm>
            <a:prstGeom prst="wedgeRoundRectCallout">
              <a:avLst>
                <a:gd name="adj1" fmla="val -58463"/>
                <a:gd name="adj2" fmla="val -311685"/>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15</a:t>
              </a:r>
              <a:r>
                <a:rPr lang="en-US" b="1" baseline="30000" dirty="0"/>
                <a:t>th</a:t>
              </a:r>
              <a:r>
                <a:rPr lang="en-US" b="1" dirty="0"/>
                <a:t> &amp; 15</a:t>
              </a:r>
              <a:r>
                <a:rPr lang="en-US" b="1" baseline="30000" dirty="0"/>
                <a:t>th</a:t>
              </a:r>
              <a:r>
                <a:rPr lang="en-US" b="1" dirty="0"/>
                <a:t> </a:t>
              </a:r>
            </a:p>
          </p:txBody>
        </p:sp>
      </p:grpSp>
      <p:sp>
        <p:nvSpPr>
          <p:cNvPr id="40" name="Oval 39">
            <a:extLst>
              <a:ext uri="{FF2B5EF4-FFF2-40B4-BE49-F238E27FC236}">
                <a16:creationId xmlns:a16="http://schemas.microsoft.com/office/drawing/2014/main" id="{19097BE0-854E-47FD-BFF1-EB03DA921DE2}"/>
              </a:ext>
            </a:extLst>
          </p:cNvPr>
          <p:cNvSpPr/>
          <p:nvPr/>
        </p:nvSpPr>
        <p:spPr>
          <a:xfrm>
            <a:off x="7213369" y="4323058"/>
            <a:ext cx="208756" cy="248409"/>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FC74252F-5C6B-47D9-850F-B00FCCADD732}"/>
              </a:ext>
            </a:extLst>
          </p:cNvPr>
          <p:cNvSpPr/>
          <p:nvPr/>
        </p:nvSpPr>
        <p:spPr>
          <a:xfrm>
            <a:off x="6628174" y="4373408"/>
            <a:ext cx="393639" cy="356044"/>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8B8AC406-223D-4062-A9FA-EC06B2E52193}"/>
              </a:ext>
            </a:extLst>
          </p:cNvPr>
          <p:cNvSpPr/>
          <p:nvPr/>
        </p:nvSpPr>
        <p:spPr>
          <a:xfrm>
            <a:off x="7961149" y="4900295"/>
            <a:ext cx="217716" cy="297013"/>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ounded Rectangular Callout 17">
            <a:extLst>
              <a:ext uri="{FF2B5EF4-FFF2-40B4-BE49-F238E27FC236}">
                <a16:creationId xmlns:a16="http://schemas.microsoft.com/office/drawing/2014/main" id="{FB0A9D6C-917F-423E-98B4-36E8BC343CC7}"/>
              </a:ext>
            </a:extLst>
          </p:cNvPr>
          <p:cNvSpPr/>
          <p:nvPr/>
        </p:nvSpPr>
        <p:spPr>
          <a:xfrm>
            <a:off x="2828187" y="3983062"/>
            <a:ext cx="2518065" cy="266324"/>
          </a:xfrm>
          <a:prstGeom prst="wedgeRoundRectCallout">
            <a:avLst>
              <a:gd name="adj1" fmla="val 100892"/>
              <a:gd name="adj2" fmla="val 143616"/>
              <a:gd name="adj3" fmla="val 16667"/>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t>South of Downtown</a:t>
            </a:r>
          </a:p>
        </p:txBody>
      </p:sp>
    </p:spTree>
    <p:extLst>
      <p:ext uri="{BB962C8B-B14F-4D97-AF65-F5344CB8AC3E}">
        <p14:creationId xmlns:p14="http://schemas.microsoft.com/office/powerpoint/2010/main" val="1963985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2">
            <a:extLst>
              <a:ext uri="{FF2B5EF4-FFF2-40B4-BE49-F238E27FC236}">
                <a16:creationId xmlns:a16="http://schemas.microsoft.com/office/drawing/2014/main" id="{95F81B46-B811-48B3-80CE-BDCA6157121A}"/>
              </a:ext>
            </a:extLst>
          </p:cNvPr>
          <p:cNvPicPr>
            <a:picLocks noChangeAspect="1"/>
          </p:cNvPicPr>
          <p:nvPr/>
        </p:nvPicPr>
        <p:blipFill>
          <a:blip r:embed="rId2"/>
          <a:stretch>
            <a:fillRect/>
          </a:stretch>
        </p:blipFill>
        <p:spPr>
          <a:xfrm>
            <a:off x="1647749" y="752229"/>
            <a:ext cx="9061440" cy="5722343"/>
          </a:xfrm>
          <a:prstGeom prst="rect">
            <a:avLst/>
          </a:prstGeom>
        </p:spPr>
      </p:pic>
      <p:sp>
        <p:nvSpPr>
          <p:cNvPr id="9" name="Rectangle 8">
            <a:extLst>
              <a:ext uri="{FF2B5EF4-FFF2-40B4-BE49-F238E27FC236}">
                <a16:creationId xmlns:a16="http://schemas.microsoft.com/office/drawing/2014/main" id="{89E3F45A-3D72-4138-AC4D-F673A20B6145}"/>
              </a:ext>
            </a:extLst>
          </p:cNvPr>
          <p:cNvSpPr/>
          <p:nvPr/>
        </p:nvSpPr>
        <p:spPr>
          <a:xfrm>
            <a:off x="1771317" y="844980"/>
            <a:ext cx="1586752" cy="467327"/>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1"/>
                </a:solidFill>
              </a:rPr>
              <a:t>2014</a:t>
            </a:r>
          </a:p>
        </p:txBody>
      </p:sp>
      <p:pic>
        <p:nvPicPr>
          <p:cNvPr id="2" name="Picture 1">
            <a:extLst>
              <a:ext uri="{FF2B5EF4-FFF2-40B4-BE49-F238E27FC236}">
                <a16:creationId xmlns:a16="http://schemas.microsoft.com/office/drawing/2014/main" id="{E7C69738-BAEC-45F5-A698-A5C930CE8FD9}"/>
              </a:ext>
            </a:extLst>
          </p:cNvPr>
          <p:cNvPicPr>
            <a:picLocks noChangeAspect="1"/>
          </p:cNvPicPr>
          <p:nvPr/>
        </p:nvPicPr>
        <p:blipFill>
          <a:blip r:embed="rId3"/>
          <a:stretch>
            <a:fillRect/>
          </a:stretch>
        </p:blipFill>
        <p:spPr>
          <a:xfrm>
            <a:off x="9597072" y="3479482"/>
            <a:ext cx="1552575" cy="2581275"/>
          </a:xfrm>
          <a:prstGeom prst="rect">
            <a:avLst/>
          </a:prstGeom>
        </p:spPr>
      </p:pic>
      <p:sp>
        <p:nvSpPr>
          <p:cNvPr id="5" name="Oval 4">
            <a:extLst>
              <a:ext uri="{FF2B5EF4-FFF2-40B4-BE49-F238E27FC236}">
                <a16:creationId xmlns:a16="http://schemas.microsoft.com/office/drawing/2014/main" id="{83128EEA-5C96-44B8-921E-E04E447D08C3}"/>
              </a:ext>
            </a:extLst>
          </p:cNvPr>
          <p:cNvSpPr/>
          <p:nvPr/>
        </p:nvSpPr>
        <p:spPr>
          <a:xfrm>
            <a:off x="7008932" y="3389990"/>
            <a:ext cx="939313" cy="707225"/>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Oval 5">
            <a:extLst>
              <a:ext uri="{FF2B5EF4-FFF2-40B4-BE49-F238E27FC236}">
                <a16:creationId xmlns:a16="http://schemas.microsoft.com/office/drawing/2014/main" id="{EA67423E-3403-4E2A-A781-87F598FAB15E}"/>
              </a:ext>
            </a:extLst>
          </p:cNvPr>
          <p:cNvSpPr/>
          <p:nvPr/>
        </p:nvSpPr>
        <p:spPr>
          <a:xfrm>
            <a:off x="6344074" y="4009292"/>
            <a:ext cx="448799" cy="352108"/>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619E5004-6B61-44BA-B774-21905A170403}"/>
              </a:ext>
            </a:extLst>
          </p:cNvPr>
          <p:cNvSpPr/>
          <p:nvPr/>
        </p:nvSpPr>
        <p:spPr>
          <a:xfrm>
            <a:off x="6353485" y="4361400"/>
            <a:ext cx="448799" cy="352108"/>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Oval 9">
            <a:extLst>
              <a:ext uri="{FF2B5EF4-FFF2-40B4-BE49-F238E27FC236}">
                <a16:creationId xmlns:a16="http://schemas.microsoft.com/office/drawing/2014/main" id="{59EF8786-71CB-4F54-BDEC-AA0B83702CA6}"/>
              </a:ext>
            </a:extLst>
          </p:cNvPr>
          <p:cNvSpPr/>
          <p:nvPr/>
        </p:nvSpPr>
        <p:spPr>
          <a:xfrm>
            <a:off x="6353485" y="3693650"/>
            <a:ext cx="275430" cy="262472"/>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BEBCB396-6266-449A-8626-948D23C2B8BC}"/>
              </a:ext>
            </a:extLst>
          </p:cNvPr>
          <p:cNvSpPr/>
          <p:nvPr/>
        </p:nvSpPr>
        <p:spPr>
          <a:xfrm>
            <a:off x="6747506" y="3657184"/>
            <a:ext cx="275430" cy="262472"/>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8A8D3E2A-8433-4C3A-BC8B-BBFA5B638B5B}"/>
              </a:ext>
            </a:extLst>
          </p:cNvPr>
          <p:cNvSpPr/>
          <p:nvPr/>
        </p:nvSpPr>
        <p:spPr>
          <a:xfrm>
            <a:off x="7103762" y="4361400"/>
            <a:ext cx="275430" cy="262472"/>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Oval 12">
            <a:extLst>
              <a:ext uri="{FF2B5EF4-FFF2-40B4-BE49-F238E27FC236}">
                <a16:creationId xmlns:a16="http://schemas.microsoft.com/office/drawing/2014/main" id="{1536EA14-7F44-423E-87BA-CF9D5DF73503}"/>
              </a:ext>
            </a:extLst>
          </p:cNvPr>
          <p:cNvSpPr/>
          <p:nvPr/>
        </p:nvSpPr>
        <p:spPr>
          <a:xfrm>
            <a:off x="7314496" y="5455043"/>
            <a:ext cx="1090950" cy="330296"/>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1D4B2AF8-4BCC-4E80-9391-9E00FC4778DF}"/>
              </a:ext>
            </a:extLst>
          </p:cNvPr>
          <p:cNvSpPr/>
          <p:nvPr/>
        </p:nvSpPr>
        <p:spPr>
          <a:xfrm>
            <a:off x="7404755" y="4537454"/>
            <a:ext cx="275430" cy="262472"/>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F3A84DE0-9B71-4C2B-8512-648941D906D6}"/>
              </a:ext>
            </a:extLst>
          </p:cNvPr>
          <p:cNvSpPr/>
          <p:nvPr/>
        </p:nvSpPr>
        <p:spPr>
          <a:xfrm>
            <a:off x="7859971" y="4936970"/>
            <a:ext cx="246537" cy="373583"/>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842358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5">
            <a:extLst>
              <a:ext uri="{FF2B5EF4-FFF2-40B4-BE49-F238E27FC236}">
                <a16:creationId xmlns:a16="http://schemas.microsoft.com/office/drawing/2014/main" id="{EC33F775-6FC6-4593-B860-1E0F9686364F}"/>
              </a:ext>
            </a:extLst>
          </p:cNvPr>
          <p:cNvPicPr>
            <a:picLocks noChangeAspect="1"/>
          </p:cNvPicPr>
          <p:nvPr/>
        </p:nvPicPr>
        <p:blipFill>
          <a:blip r:embed="rId2"/>
          <a:stretch>
            <a:fillRect/>
          </a:stretch>
        </p:blipFill>
        <p:spPr>
          <a:xfrm>
            <a:off x="1664330" y="730963"/>
            <a:ext cx="9069572" cy="5846362"/>
          </a:xfrm>
          <a:prstGeom prst="rect">
            <a:avLst/>
          </a:prstGeom>
        </p:spPr>
      </p:pic>
      <p:sp>
        <p:nvSpPr>
          <p:cNvPr id="17" name="Rectangle 16">
            <a:extLst>
              <a:ext uri="{FF2B5EF4-FFF2-40B4-BE49-F238E27FC236}">
                <a16:creationId xmlns:a16="http://schemas.microsoft.com/office/drawing/2014/main" id="{95D1B0F0-7B9D-4A1A-8F3C-91CE6C33C63E}"/>
              </a:ext>
            </a:extLst>
          </p:cNvPr>
          <p:cNvSpPr/>
          <p:nvPr/>
        </p:nvSpPr>
        <p:spPr>
          <a:xfrm>
            <a:off x="1763184" y="830130"/>
            <a:ext cx="1607870" cy="448422"/>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chemeClr val="bg1"/>
                </a:solidFill>
              </a:rPr>
              <a:t>2015</a:t>
            </a:r>
          </a:p>
        </p:txBody>
      </p:sp>
      <p:pic>
        <p:nvPicPr>
          <p:cNvPr id="2" name="Picture 1">
            <a:extLst>
              <a:ext uri="{FF2B5EF4-FFF2-40B4-BE49-F238E27FC236}">
                <a16:creationId xmlns:a16="http://schemas.microsoft.com/office/drawing/2014/main" id="{E893795D-6B8B-41F9-AEC0-E3BDBDD3D0B5}"/>
              </a:ext>
            </a:extLst>
          </p:cNvPr>
          <p:cNvPicPr>
            <a:picLocks noChangeAspect="1"/>
          </p:cNvPicPr>
          <p:nvPr/>
        </p:nvPicPr>
        <p:blipFill>
          <a:blip r:embed="rId3"/>
          <a:stretch>
            <a:fillRect/>
          </a:stretch>
        </p:blipFill>
        <p:spPr>
          <a:xfrm>
            <a:off x="9617392" y="3560762"/>
            <a:ext cx="1552575" cy="2581275"/>
          </a:xfrm>
          <a:prstGeom prst="rect">
            <a:avLst/>
          </a:prstGeom>
        </p:spPr>
      </p:pic>
      <p:sp>
        <p:nvSpPr>
          <p:cNvPr id="5" name="Oval 4">
            <a:extLst>
              <a:ext uri="{FF2B5EF4-FFF2-40B4-BE49-F238E27FC236}">
                <a16:creationId xmlns:a16="http://schemas.microsoft.com/office/drawing/2014/main" id="{3E91DCBE-1E2C-4601-B2DC-20EC97676E45}"/>
              </a:ext>
            </a:extLst>
          </p:cNvPr>
          <p:cNvSpPr/>
          <p:nvPr/>
        </p:nvSpPr>
        <p:spPr>
          <a:xfrm>
            <a:off x="7061686" y="3477913"/>
            <a:ext cx="939313" cy="707225"/>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Oval 5">
            <a:extLst>
              <a:ext uri="{FF2B5EF4-FFF2-40B4-BE49-F238E27FC236}">
                <a16:creationId xmlns:a16="http://schemas.microsoft.com/office/drawing/2014/main" id="{ECD3C1B3-4E6C-4D24-A470-0018730C2C27}"/>
              </a:ext>
            </a:extLst>
          </p:cNvPr>
          <p:cNvSpPr/>
          <p:nvPr/>
        </p:nvSpPr>
        <p:spPr>
          <a:xfrm>
            <a:off x="6396828" y="4097215"/>
            <a:ext cx="448799" cy="352108"/>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AE60B3E2-30A4-43B2-9C4C-BEB84CF93598}"/>
              </a:ext>
            </a:extLst>
          </p:cNvPr>
          <p:cNvSpPr/>
          <p:nvPr/>
        </p:nvSpPr>
        <p:spPr>
          <a:xfrm>
            <a:off x="6406239" y="4449323"/>
            <a:ext cx="448799" cy="352108"/>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Oval 7">
            <a:extLst>
              <a:ext uri="{FF2B5EF4-FFF2-40B4-BE49-F238E27FC236}">
                <a16:creationId xmlns:a16="http://schemas.microsoft.com/office/drawing/2014/main" id="{C0FE5666-DB20-42BA-B398-243370281E8D}"/>
              </a:ext>
            </a:extLst>
          </p:cNvPr>
          <p:cNvSpPr/>
          <p:nvPr/>
        </p:nvSpPr>
        <p:spPr>
          <a:xfrm>
            <a:off x="6406239" y="3781573"/>
            <a:ext cx="275430" cy="262472"/>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Oval 8">
            <a:extLst>
              <a:ext uri="{FF2B5EF4-FFF2-40B4-BE49-F238E27FC236}">
                <a16:creationId xmlns:a16="http://schemas.microsoft.com/office/drawing/2014/main" id="{ED4A0BDF-DD0A-43E4-AE7B-C7358F45290E}"/>
              </a:ext>
            </a:extLst>
          </p:cNvPr>
          <p:cNvSpPr/>
          <p:nvPr/>
        </p:nvSpPr>
        <p:spPr>
          <a:xfrm>
            <a:off x="6800260" y="3745107"/>
            <a:ext cx="275430" cy="262472"/>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Oval 9">
            <a:extLst>
              <a:ext uri="{FF2B5EF4-FFF2-40B4-BE49-F238E27FC236}">
                <a16:creationId xmlns:a16="http://schemas.microsoft.com/office/drawing/2014/main" id="{45853DA2-1EF2-49EF-ADA0-DA481C85745B}"/>
              </a:ext>
            </a:extLst>
          </p:cNvPr>
          <p:cNvSpPr/>
          <p:nvPr/>
        </p:nvSpPr>
        <p:spPr>
          <a:xfrm>
            <a:off x="7201519" y="4421265"/>
            <a:ext cx="255990" cy="175846"/>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A461C471-27E0-4314-A5B8-6CC5B5CE5EA5}"/>
              </a:ext>
            </a:extLst>
          </p:cNvPr>
          <p:cNvSpPr/>
          <p:nvPr/>
        </p:nvSpPr>
        <p:spPr>
          <a:xfrm>
            <a:off x="7367250" y="5542966"/>
            <a:ext cx="1090950" cy="330296"/>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E4AAED0E-7310-49E3-B44F-F06CD49F340F}"/>
              </a:ext>
            </a:extLst>
          </p:cNvPr>
          <p:cNvSpPr/>
          <p:nvPr/>
        </p:nvSpPr>
        <p:spPr>
          <a:xfrm>
            <a:off x="7457509" y="4625377"/>
            <a:ext cx="275430" cy="262472"/>
          </a:xfrm>
          <a:prstGeom prst="ellipse">
            <a:avLst/>
          </a:prstGeom>
          <a:noFill/>
          <a:ln w="571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Oval 12">
            <a:extLst>
              <a:ext uri="{FF2B5EF4-FFF2-40B4-BE49-F238E27FC236}">
                <a16:creationId xmlns:a16="http://schemas.microsoft.com/office/drawing/2014/main" id="{1A29D219-4204-4A03-8AF4-F205E1F240D1}"/>
              </a:ext>
            </a:extLst>
          </p:cNvPr>
          <p:cNvSpPr/>
          <p:nvPr/>
        </p:nvSpPr>
        <p:spPr>
          <a:xfrm>
            <a:off x="7939102" y="5009085"/>
            <a:ext cx="158263" cy="382167"/>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459990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7C9711C5-8F2D-48C5-9B39-59BD12F4C0EF}"/>
              </a:ext>
            </a:extLst>
          </p:cNvPr>
          <p:cNvGraphicFramePr/>
          <p:nvPr>
            <p:extLst>
              <p:ext uri="{D42A27DB-BD31-4B8C-83A1-F6EECF244321}">
                <p14:modId xmlns:p14="http://schemas.microsoft.com/office/powerpoint/2010/main" val="368483425"/>
              </p:ext>
            </p:extLst>
          </p:nvPr>
        </p:nvGraphicFramePr>
        <p:xfrm>
          <a:off x="1031358" y="218302"/>
          <a:ext cx="9867014" cy="5416954"/>
        </p:xfrm>
        <a:graphic>
          <a:graphicData uri="http://schemas.openxmlformats.org/drawingml/2006/chart">
            <c:chart xmlns:c="http://schemas.openxmlformats.org/drawingml/2006/chart" xmlns:r="http://schemas.openxmlformats.org/officeDocument/2006/relationships" r:id="rId3"/>
          </a:graphicData>
        </a:graphic>
      </p:graphicFrame>
      <p:sp>
        <p:nvSpPr>
          <p:cNvPr id="2" name="Callout: Bent Line 1">
            <a:extLst>
              <a:ext uri="{FF2B5EF4-FFF2-40B4-BE49-F238E27FC236}">
                <a16:creationId xmlns:a16="http://schemas.microsoft.com/office/drawing/2014/main" id="{F1D1B545-B40B-409A-8B49-D7B612ACFC21}"/>
              </a:ext>
            </a:extLst>
          </p:cNvPr>
          <p:cNvSpPr/>
          <p:nvPr/>
        </p:nvSpPr>
        <p:spPr>
          <a:xfrm>
            <a:off x="4465674" y="6025635"/>
            <a:ext cx="2998382" cy="519467"/>
          </a:xfrm>
          <a:prstGeom prst="borderCallout2">
            <a:avLst>
              <a:gd name="adj1" fmla="val -23904"/>
              <a:gd name="adj2" fmla="val 62701"/>
              <a:gd name="adj3" fmla="val -109078"/>
              <a:gd name="adj4" fmla="val 73895"/>
              <a:gd name="adj5" fmla="val -233847"/>
              <a:gd name="adj6" fmla="val 90919"/>
            </a:avLst>
          </a:prstGeom>
          <a:solidFill>
            <a:schemeClr val="bg1"/>
          </a:solid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Downtown, Sugar House, Trolley Square</a:t>
            </a:r>
          </a:p>
        </p:txBody>
      </p:sp>
      <p:sp>
        <p:nvSpPr>
          <p:cNvPr id="10" name="Callout: Bent Line 9">
            <a:extLst>
              <a:ext uri="{FF2B5EF4-FFF2-40B4-BE49-F238E27FC236}">
                <a16:creationId xmlns:a16="http://schemas.microsoft.com/office/drawing/2014/main" id="{C36FC35E-FED1-4560-85C0-059E536E81A8}"/>
              </a:ext>
            </a:extLst>
          </p:cNvPr>
          <p:cNvSpPr/>
          <p:nvPr/>
        </p:nvSpPr>
        <p:spPr>
          <a:xfrm>
            <a:off x="8679712" y="6025636"/>
            <a:ext cx="2998382" cy="519467"/>
          </a:xfrm>
          <a:prstGeom prst="borderCallout2">
            <a:avLst>
              <a:gd name="adj1" fmla="val -13670"/>
              <a:gd name="adj2" fmla="val 49935"/>
              <a:gd name="adj3" fmla="val -80422"/>
              <a:gd name="adj4" fmla="val 49781"/>
              <a:gd name="adj5" fmla="val -162208"/>
              <a:gd name="adj6" fmla="val 49784"/>
            </a:avLst>
          </a:prstGeom>
          <a:solidFill>
            <a:schemeClr val="bg1"/>
          </a:solid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Most gentrifying areas</a:t>
            </a:r>
          </a:p>
        </p:txBody>
      </p:sp>
      <p:sp>
        <p:nvSpPr>
          <p:cNvPr id="3" name="Rectangle: Rounded Corners 2">
            <a:extLst>
              <a:ext uri="{FF2B5EF4-FFF2-40B4-BE49-F238E27FC236}">
                <a16:creationId xmlns:a16="http://schemas.microsoft.com/office/drawing/2014/main" id="{27656426-9FAB-4957-ADAE-75E669C83E5F}"/>
              </a:ext>
            </a:extLst>
          </p:cNvPr>
          <p:cNvSpPr/>
          <p:nvPr/>
        </p:nvSpPr>
        <p:spPr>
          <a:xfrm>
            <a:off x="4352193" y="5864469"/>
            <a:ext cx="3209192" cy="747346"/>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Commercial Gentrification</a:t>
            </a:r>
          </a:p>
          <a:p>
            <a:pPr algn="ctr"/>
            <a:r>
              <a:rPr lang="en-US" sz="1200" dirty="0"/>
              <a:t>(Lees, Slater, and </a:t>
            </a:r>
            <a:r>
              <a:rPr lang="en-US" sz="1200" dirty="0" err="1"/>
              <a:t>Wyly’s</a:t>
            </a:r>
            <a:r>
              <a:rPr lang="en-US" sz="1200" dirty="0"/>
              <a:t>, 2008) </a:t>
            </a:r>
          </a:p>
        </p:txBody>
      </p:sp>
      <p:sp>
        <p:nvSpPr>
          <p:cNvPr id="7" name="Rectangle: Rounded Corners 6">
            <a:extLst>
              <a:ext uri="{FF2B5EF4-FFF2-40B4-BE49-F238E27FC236}">
                <a16:creationId xmlns:a16="http://schemas.microsoft.com/office/drawing/2014/main" id="{B4DC4085-D950-404C-938C-AAB66D66B1AF}"/>
              </a:ext>
            </a:extLst>
          </p:cNvPr>
          <p:cNvSpPr/>
          <p:nvPr/>
        </p:nvSpPr>
        <p:spPr>
          <a:xfrm>
            <a:off x="8631047" y="5864469"/>
            <a:ext cx="3095711" cy="747346"/>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Residential Gentrification</a:t>
            </a:r>
          </a:p>
          <a:p>
            <a:pPr algn="ctr"/>
            <a:r>
              <a:rPr lang="en-US" sz="1200" dirty="0"/>
              <a:t>(Lees, Slater, and </a:t>
            </a:r>
            <a:r>
              <a:rPr lang="en-US" sz="1200" dirty="0" err="1"/>
              <a:t>Wyly’s</a:t>
            </a:r>
            <a:r>
              <a:rPr lang="en-US" sz="1200" dirty="0"/>
              <a:t>, 2008) </a:t>
            </a:r>
          </a:p>
        </p:txBody>
      </p:sp>
    </p:spTree>
    <p:extLst>
      <p:ext uri="{BB962C8B-B14F-4D97-AF65-F5344CB8AC3E}">
        <p14:creationId xmlns:p14="http://schemas.microsoft.com/office/powerpoint/2010/main" val="244952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48D25B1-9432-4F48-A157-F44990D5B2C8}"/>
              </a:ext>
            </a:extLst>
          </p:cNvPr>
          <p:cNvGrpSpPr/>
          <p:nvPr/>
        </p:nvGrpSpPr>
        <p:grpSpPr>
          <a:xfrm>
            <a:off x="2288137" y="277789"/>
            <a:ext cx="7751805" cy="5717059"/>
            <a:chOff x="0" y="0"/>
            <a:chExt cx="5943600" cy="4175759"/>
          </a:xfrm>
        </p:grpSpPr>
        <p:grpSp>
          <p:nvGrpSpPr>
            <p:cNvPr id="5" name="Group 4">
              <a:extLst>
                <a:ext uri="{FF2B5EF4-FFF2-40B4-BE49-F238E27FC236}">
                  <a16:creationId xmlns:a16="http://schemas.microsoft.com/office/drawing/2014/main" id="{3E57326E-C0A3-430A-8502-EDD9BB0839E0}"/>
                </a:ext>
              </a:extLst>
            </p:cNvPr>
            <p:cNvGrpSpPr/>
            <p:nvPr/>
          </p:nvGrpSpPr>
          <p:grpSpPr>
            <a:xfrm>
              <a:off x="0" y="0"/>
              <a:ext cx="5943600" cy="4175759"/>
              <a:chOff x="0" y="0"/>
              <a:chExt cx="5943600" cy="4175759"/>
            </a:xfrm>
          </p:grpSpPr>
          <p:grpSp>
            <p:nvGrpSpPr>
              <p:cNvPr id="8" name="Group 7">
                <a:extLst>
                  <a:ext uri="{FF2B5EF4-FFF2-40B4-BE49-F238E27FC236}">
                    <a16:creationId xmlns:a16="http://schemas.microsoft.com/office/drawing/2014/main" id="{0C015DDD-F17B-4F24-8DC9-E0ABF8ED1CF0}"/>
                  </a:ext>
                </a:extLst>
              </p:cNvPr>
              <p:cNvGrpSpPr/>
              <p:nvPr/>
            </p:nvGrpSpPr>
            <p:grpSpPr>
              <a:xfrm>
                <a:off x="0" y="0"/>
                <a:ext cx="5943600" cy="4175759"/>
                <a:chOff x="0" y="0"/>
                <a:chExt cx="5943600" cy="4182743"/>
              </a:xfrm>
            </p:grpSpPr>
            <p:sp>
              <p:nvSpPr>
                <p:cNvPr id="10" name="Text Box 2">
                  <a:extLst>
                    <a:ext uri="{FF2B5EF4-FFF2-40B4-BE49-F238E27FC236}">
                      <a16:creationId xmlns:a16="http://schemas.microsoft.com/office/drawing/2014/main" id="{AE6336F2-47CB-4B22-A3C9-1EB29B8585E3}"/>
                    </a:ext>
                  </a:extLst>
                </p:cNvPr>
                <p:cNvSpPr txBox="1">
                  <a:spLocks noChangeArrowheads="1"/>
                </p:cNvSpPr>
                <p:nvPr/>
              </p:nvSpPr>
              <p:spPr bwMode="auto">
                <a:xfrm>
                  <a:off x="1265905" y="3909047"/>
                  <a:ext cx="4038600" cy="273696"/>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1200" b="1" dirty="0">
                      <a:effectLst/>
                      <a:latin typeface="Times New Roman" panose="02020603050405020304" pitchFamily="18" charset="0"/>
                      <a:ea typeface="PMingLiU" panose="02020500000000000000" pitchFamily="18" charset="-120"/>
                    </a:rPr>
                    <a:t>Figure 28.</a:t>
                  </a:r>
                  <a:r>
                    <a:rPr lang="en-AU" sz="1200" dirty="0">
                      <a:effectLst/>
                      <a:latin typeface="Times New Roman" panose="02020603050405020304" pitchFamily="18" charset="0"/>
                      <a:ea typeface="PMingLiU" panose="02020500000000000000" pitchFamily="18" charset="-120"/>
                    </a:rPr>
                    <a:t> The Average of TF-IDF of Each Word in different Groups</a:t>
                  </a:r>
                  <a:endParaRPr lang="en-US" sz="1200" dirty="0">
                    <a:effectLst/>
                    <a:latin typeface="Times New Roman" panose="02020603050405020304" pitchFamily="18" charset="0"/>
                    <a:ea typeface="PMingLiU" panose="02020500000000000000" pitchFamily="18" charset="-120"/>
                  </a:endParaRPr>
                </a:p>
              </p:txBody>
            </p:sp>
            <p:pic>
              <p:nvPicPr>
                <p:cNvPr id="11" name="Content Placeholder 3">
                  <a:extLst>
                    <a:ext uri="{FF2B5EF4-FFF2-40B4-BE49-F238E27FC236}">
                      <a16:creationId xmlns:a16="http://schemas.microsoft.com/office/drawing/2014/main" id="{2B12FD36-77BB-4642-A0A4-8A536D267C7E}"/>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43600" cy="3941445"/>
                </a:xfrm>
                <a:prstGeom prst="rect">
                  <a:avLst/>
                </a:prstGeom>
              </p:spPr>
            </p:pic>
          </p:grpSp>
          <p:sp>
            <p:nvSpPr>
              <p:cNvPr id="9" name="Text Box 2">
                <a:extLst>
                  <a:ext uri="{FF2B5EF4-FFF2-40B4-BE49-F238E27FC236}">
                    <a16:creationId xmlns:a16="http://schemas.microsoft.com/office/drawing/2014/main" id="{C232A6A6-5A15-4032-B475-58B9950B3E6D}"/>
                  </a:ext>
                </a:extLst>
              </p:cNvPr>
              <p:cNvSpPr txBox="1">
                <a:spLocks noChangeArrowheads="1"/>
              </p:cNvSpPr>
              <p:nvPr/>
            </p:nvSpPr>
            <p:spPr bwMode="auto">
              <a:xfrm>
                <a:off x="3505200" y="3230880"/>
                <a:ext cx="2373630" cy="4191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r>
                  <a:rPr lang="en-AU" sz="900" dirty="0">
                    <a:effectLst/>
                    <a:latin typeface="Times New Roman" panose="02020603050405020304" pitchFamily="18" charset="0"/>
                    <a:ea typeface="PMingLiU" panose="02020500000000000000" pitchFamily="18" charset="-120"/>
                  </a:rPr>
                  <a:t>* The TF-IDF is normalized by the number of unique users in each census block group.</a:t>
                </a:r>
                <a:endParaRPr lang="en-US" sz="1200" dirty="0">
                  <a:effectLst/>
                  <a:latin typeface="Times New Roman" panose="02020603050405020304" pitchFamily="18" charset="0"/>
                  <a:ea typeface="PMingLiU" panose="02020500000000000000" pitchFamily="18" charset="-120"/>
                </a:endParaRPr>
              </a:p>
            </p:txBody>
          </p:sp>
        </p:grpSp>
        <p:sp>
          <p:nvSpPr>
            <p:cNvPr id="6" name="Text Box 2">
              <a:extLst>
                <a:ext uri="{FF2B5EF4-FFF2-40B4-BE49-F238E27FC236}">
                  <a16:creationId xmlns:a16="http://schemas.microsoft.com/office/drawing/2014/main" id="{697CBA8F-B0DD-4B3F-BB2C-50D6B0CD8ED7}"/>
                </a:ext>
              </a:extLst>
            </p:cNvPr>
            <p:cNvSpPr txBox="1">
              <a:spLocks noChangeArrowheads="1"/>
            </p:cNvSpPr>
            <p:nvPr/>
          </p:nvSpPr>
          <p:spPr bwMode="auto">
            <a:xfrm>
              <a:off x="1798320" y="1958340"/>
              <a:ext cx="1234440" cy="259080"/>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800" b="1" dirty="0">
                  <a:effectLst/>
                  <a:latin typeface="Times New Roman" panose="02020603050405020304" pitchFamily="18" charset="0"/>
                  <a:ea typeface="PMingLiU" panose="02020500000000000000" pitchFamily="18" charset="-120"/>
                </a:rPr>
                <a:t>(The gentrifying group) </a:t>
              </a:r>
              <a:endParaRPr lang="en-US" sz="1200" dirty="0">
                <a:effectLst/>
                <a:latin typeface="Times New Roman" panose="02020603050405020304" pitchFamily="18" charset="0"/>
                <a:ea typeface="PMingLiU" panose="02020500000000000000" pitchFamily="18" charset="-120"/>
              </a:endParaRPr>
            </a:p>
          </p:txBody>
        </p:sp>
        <p:sp>
          <p:nvSpPr>
            <p:cNvPr id="7" name="Text Box 2">
              <a:extLst>
                <a:ext uri="{FF2B5EF4-FFF2-40B4-BE49-F238E27FC236}">
                  <a16:creationId xmlns:a16="http://schemas.microsoft.com/office/drawing/2014/main" id="{6D8CB7A0-7CC9-418E-8851-683BACB5B9FA}"/>
                </a:ext>
              </a:extLst>
            </p:cNvPr>
            <p:cNvSpPr txBox="1">
              <a:spLocks noChangeArrowheads="1"/>
            </p:cNvSpPr>
            <p:nvPr/>
          </p:nvSpPr>
          <p:spPr bwMode="auto">
            <a:xfrm>
              <a:off x="1783080" y="2933700"/>
              <a:ext cx="1234440" cy="259080"/>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800" b="1" dirty="0">
                  <a:effectLst/>
                  <a:latin typeface="Times New Roman" panose="02020603050405020304" pitchFamily="18" charset="0"/>
                  <a:ea typeface="PMingLiU" panose="02020500000000000000" pitchFamily="18" charset="-120"/>
                </a:rPr>
                <a:t>(The gentrifying group) </a:t>
              </a:r>
              <a:endParaRPr lang="en-US" sz="1200" dirty="0">
                <a:effectLst/>
                <a:latin typeface="Times New Roman" panose="02020603050405020304" pitchFamily="18" charset="0"/>
                <a:ea typeface="PMingLiU" panose="02020500000000000000" pitchFamily="18" charset="-120"/>
              </a:endParaRPr>
            </a:p>
          </p:txBody>
        </p:sp>
      </p:grpSp>
      <p:sp>
        <p:nvSpPr>
          <p:cNvPr id="13" name="Arrow: Pentagon 12">
            <a:extLst>
              <a:ext uri="{FF2B5EF4-FFF2-40B4-BE49-F238E27FC236}">
                <a16:creationId xmlns:a16="http://schemas.microsoft.com/office/drawing/2014/main" id="{392EC437-BED5-4B1F-A620-D709987809BC}"/>
              </a:ext>
            </a:extLst>
          </p:cNvPr>
          <p:cNvSpPr/>
          <p:nvPr/>
        </p:nvSpPr>
        <p:spPr>
          <a:xfrm>
            <a:off x="436685" y="3476868"/>
            <a:ext cx="1547446" cy="32043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Diverse word use</a:t>
            </a:r>
            <a:endParaRPr lang="en-US" sz="1200" dirty="0"/>
          </a:p>
        </p:txBody>
      </p:sp>
      <p:sp>
        <p:nvSpPr>
          <p:cNvPr id="14" name="Arrow: Pentagon 13">
            <a:extLst>
              <a:ext uri="{FF2B5EF4-FFF2-40B4-BE49-F238E27FC236}">
                <a16:creationId xmlns:a16="http://schemas.microsoft.com/office/drawing/2014/main" id="{E3781171-65DF-4939-A9FE-2F04444C2BE9}"/>
              </a:ext>
            </a:extLst>
          </p:cNvPr>
          <p:cNvSpPr/>
          <p:nvPr/>
        </p:nvSpPr>
        <p:spPr>
          <a:xfrm>
            <a:off x="436685" y="4667673"/>
            <a:ext cx="1547446" cy="32043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Diverse word use</a:t>
            </a:r>
            <a:endParaRPr lang="en-US" sz="1200" dirty="0"/>
          </a:p>
        </p:txBody>
      </p:sp>
      <p:sp>
        <p:nvSpPr>
          <p:cNvPr id="2" name="Rectangle: Rounded Corners 1">
            <a:extLst>
              <a:ext uri="{FF2B5EF4-FFF2-40B4-BE49-F238E27FC236}">
                <a16:creationId xmlns:a16="http://schemas.microsoft.com/office/drawing/2014/main" id="{2C0E7BF2-1919-4200-A4D8-5C25DED78184}"/>
              </a:ext>
            </a:extLst>
          </p:cNvPr>
          <p:cNvSpPr/>
          <p:nvPr/>
        </p:nvSpPr>
        <p:spPr>
          <a:xfrm>
            <a:off x="372504" y="5807801"/>
            <a:ext cx="3223254" cy="74570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dirty="0">
                <a:solidFill>
                  <a:srgbClr val="C00000"/>
                </a:solidFill>
              </a:rPr>
              <a:t>the place which experiences gentrification has most diverse venues and visitors there (</a:t>
            </a:r>
            <a:r>
              <a:rPr lang="en-AU" sz="1400" dirty="0" err="1">
                <a:solidFill>
                  <a:srgbClr val="C00000"/>
                </a:solidFill>
              </a:rPr>
              <a:t>Hristova</a:t>
            </a:r>
            <a:r>
              <a:rPr lang="en-AU" sz="1400" dirty="0">
                <a:solidFill>
                  <a:srgbClr val="C00000"/>
                </a:solidFill>
              </a:rPr>
              <a:t> et al. , 2016)</a:t>
            </a:r>
            <a:endParaRPr lang="en-US" sz="1400" dirty="0">
              <a:solidFill>
                <a:srgbClr val="C00000"/>
              </a:solidFill>
            </a:endParaRPr>
          </a:p>
        </p:txBody>
      </p:sp>
    </p:spTree>
    <p:extLst>
      <p:ext uri="{BB962C8B-B14F-4D97-AF65-F5344CB8AC3E}">
        <p14:creationId xmlns:p14="http://schemas.microsoft.com/office/powerpoint/2010/main" val="379784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B400B1-3761-42D9-BA53-46C9214E74EC}"/>
              </a:ext>
            </a:extLst>
          </p:cNvPr>
          <p:cNvGrpSpPr/>
          <p:nvPr/>
        </p:nvGrpSpPr>
        <p:grpSpPr>
          <a:xfrm>
            <a:off x="249382" y="306567"/>
            <a:ext cx="3180443" cy="2807335"/>
            <a:chOff x="-85154" y="0"/>
            <a:chExt cx="2824480" cy="2719259"/>
          </a:xfrm>
        </p:grpSpPr>
        <p:grpSp>
          <p:nvGrpSpPr>
            <p:cNvPr id="5" name="Group 4">
              <a:extLst>
                <a:ext uri="{FF2B5EF4-FFF2-40B4-BE49-F238E27FC236}">
                  <a16:creationId xmlns:a16="http://schemas.microsoft.com/office/drawing/2014/main" id="{88245CC9-1078-4D45-A2CB-FC4535701708}"/>
                </a:ext>
              </a:extLst>
            </p:cNvPr>
            <p:cNvGrpSpPr/>
            <p:nvPr/>
          </p:nvGrpSpPr>
          <p:grpSpPr>
            <a:xfrm>
              <a:off x="-85154" y="0"/>
              <a:ext cx="2824480" cy="2719259"/>
              <a:chOff x="-85154" y="0"/>
              <a:chExt cx="2824480" cy="2719259"/>
            </a:xfrm>
          </p:grpSpPr>
          <p:pic>
            <p:nvPicPr>
              <p:cNvPr id="7" name="Content Placeholder 3">
                <a:extLst>
                  <a:ext uri="{FF2B5EF4-FFF2-40B4-BE49-F238E27FC236}">
                    <a16:creationId xmlns:a16="http://schemas.microsoft.com/office/drawing/2014/main" id="{74144F0A-AE84-4A03-8C81-A27415CB2FF4}"/>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85154" y="0"/>
                <a:ext cx="2824480" cy="2529840"/>
              </a:xfrm>
              <a:prstGeom prst="rect">
                <a:avLst/>
              </a:prstGeom>
            </p:spPr>
          </p:pic>
          <p:sp>
            <p:nvSpPr>
              <p:cNvPr id="8" name="Text Box 2">
                <a:extLst>
                  <a:ext uri="{FF2B5EF4-FFF2-40B4-BE49-F238E27FC236}">
                    <a16:creationId xmlns:a16="http://schemas.microsoft.com/office/drawing/2014/main" id="{928F7071-4DD2-47C4-B82C-C78FF783F9E4}"/>
                  </a:ext>
                </a:extLst>
              </p:cNvPr>
              <p:cNvSpPr txBox="1">
                <a:spLocks noChangeArrowheads="1"/>
              </p:cNvSpPr>
              <p:nvPr/>
            </p:nvSpPr>
            <p:spPr bwMode="auto">
              <a:xfrm>
                <a:off x="0" y="2446020"/>
                <a:ext cx="2627026" cy="273239"/>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1100" dirty="0">
                    <a:effectLst/>
                    <a:latin typeface="Times New Roman" panose="02020603050405020304" pitchFamily="18" charset="0"/>
                    <a:ea typeface="PMingLiU" panose="02020500000000000000" pitchFamily="18" charset="-120"/>
                  </a:rPr>
                  <a:t>Group 1 (The top 100 Average of TF-IDF) </a:t>
                </a:r>
                <a:endParaRPr lang="en-US" sz="1100" dirty="0">
                  <a:effectLst/>
                  <a:latin typeface="Times New Roman" panose="02020603050405020304" pitchFamily="18" charset="0"/>
                  <a:ea typeface="PMingLiU" panose="02020500000000000000" pitchFamily="18" charset="-120"/>
                </a:endParaRPr>
              </a:p>
            </p:txBody>
          </p:sp>
        </p:grpSp>
        <p:sp>
          <p:nvSpPr>
            <p:cNvPr id="6" name="Oval 5">
              <a:extLst>
                <a:ext uri="{FF2B5EF4-FFF2-40B4-BE49-F238E27FC236}">
                  <a16:creationId xmlns:a16="http://schemas.microsoft.com/office/drawing/2014/main" id="{8961F496-B6C3-4B10-BB89-716DF8AEBD0C}"/>
                </a:ext>
              </a:extLst>
            </p:cNvPr>
            <p:cNvSpPr/>
            <p:nvPr/>
          </p:nvSpPr>
          <p:spPr>
            <a:xfrm>
              <a:off x="1402042" y="1899208"/>
              <a:ext cx="373380" cy="137160"/>
            </a:xfrm>
            <a:prstGeom prst="ellipse">
              <a:avLst/>
            </a:prstGeom>
            <a:noFill/>
            <a:ln w="12700" cap="flat" cmpd="sng" algn="ctr">
              <a:solidFill>
                <a:srgbClr val="C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98DFE719-7A39-4580-BE0C-8D68042D3E72}"/>
              </a:ext>
            </a:extLst>
          </p:cNvPr>
          <p:cNvGrpSpPr/>
          <p:nvPr/>
        </p:nvGrpSpPr>
        <p:grpSpPr>
          <a:xfrm>
            <a:off x="3303372" y="1054387"/>
            <a:ext cx="2614746" cy="2043792"/>
            <a:chOff x="0" y="220415"/>
            <a:chExt cx="2309841" cy="1934964"/>
          </a:xfrm>
        </p:grpSpPr>
        <p:pic>
          <p:nvPicPr>
            <p:cNvPr id="10" name="Picture 9">
              <a:extLst>
                <a:ext uri="{FF2B5EF4-FFF2-40B4-BE49-F238E27FC236}">
                  <a16:creationId xmlns:a16="http://schemas.microsoft.com/office/drawing/2014/main" id="{230DA20A-DC5D-4972-9DE4-F2B257D3B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88" y="220415"/>
              <a:ext cx="1657985" cy="1584960"/>
            </a:xfrm>
            <a:prstGeom prst="rect">
              <a:avLst/>
            </a:prstGeom>
          </p:spPr>
        </p:pic>
        <p:sp>
          <p:nvSpPr>
            <p:cNvPr id="11" name="Text Box 2">
              <a:extLst>
                <a:ext uri="{FF2B5EF4-FFF2-40B4-BE49-F238E27FC236}">
                  <a16:creationId xmlns:a16="http://schemas.microsoft.com/office/drawing/2014/main" id="{007F49E2-3869-4EE8-A84A-95BF7AD472AE}"/>
                </a:ext>
              </a:extLst>
            </p:cNvPr>
            <p:cNvSpPr txBox="1">
              <a:spLocks noChangeArrowheads="1"/>
            </p:cNvSpPr>
            <p:nvPr/>
          </p:nvSpPr>
          <p:spPr bwMode="auto">
            <a:xfrm>
              <a:off x="0" y="1882140"/>
              <a:ext cx="2309841" cy="273239"/>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1100" dirty="0">
                  <a:effectLst/>
                  <a:latin typeface="Times New Roman" panose="02020603050405020304" pitchFamily="18" charset="0"/>
                  <a:ea typeface="PMingLiU" panose="02020500000000000000" pitchFamily="18" charset="-120"/>
                </a:rPr>
                <a:t>Group 2 (The top 100 Average of TF-IDF) </a:t>
              </a:r>
              <a:endParaRPr lang="en-US" sz="1100" dirty="0">
                <a:effectLst/>
                <a:latin typeface="Times New Roman" panose="02020603050405020304" pitchFamily="18" charset="0"/>
                <a:ea typeface="PMingLiU" panose="02020500000000000000" pitchFamily="18" charset="-120"/>
              </a:endParaRPr>
            </a:p>
          </p:txBody>
        </p:sp>
      </p:grpSp>
      <p:grpSp>
        <p:nvGrpSpPr>
          <p:cNvPr id="12" name="Group 11">
            <a:extLst>
              <a:ext uri="{FF2B5EF4-FFF2-40B4-BE49-F238E27FC236}">
                <a16:creationId xmlns:a16="http://schemas.microsoft.com/office/drawing/2014/main" id="{AFA71C18-8A57-424C-85EE-BB8085E1E4DA}"/>
              </a:ext>
            </a:extLst>
          </p:cNvPr>
          <p:cNvGrpSpPr/>
          <p:nvPr/>
        </p:nvGrpSpPr>
        <p:grpSpPr>
          <a:xfrm>
            <a:off x="5695163" y="22829"/>
            <a:ext cx="3276945" cy="3070481"/>
            <a:chOff x="-203419" y="-173"/>
            <a:chExt cx="2830830" cy="2929444"/>
          </a:xfrm>
        </p:grpSpPr>
        <p:grpSp>
          <p:nvGrpSpPr>
            <p:cNvPr id="13" name="Group 12">
              <a:extLst>
                <a:ext uri="{FF2B5EF4-FFF2-40B4-BE49-F238E27FC236}">
                  <a16:creationId xmlns:a16="http://schemas.microsoft.com/office/drawing/2014/main" id="{15D7BBAE-C11B-4EEC-B335-49EC21315802}"/>
                </a:ext>
              </a:extLst>
            </p:cNvPr>
            <p:cNvGrpSpPr/>
            <p:nvPr/>
          </p:nvGrpSpPr>
          <p:grpSpPr>
            <a:xfrm>
              <a:off x="-203419" y="-173"/>
              <a:ext cx="2830830" cy="2929444"/>
              <a:chOff x="-203419" y="-173"/>
              <a:chExt cx="2830830" cy="2929444"/>
            </a:xfrm>
          </p:grpSpPr>
          <p:sp>
            <p:nvSpPr>
              <p:cNvPr id="15" name="Text Box 2">
                <a:extLst>
                  <a:ext uri="{FF2B5EF4-FFF2-40B4-BE49-F238E27FC236}">
                    <a16:creationId xmlns:a16="http://schemas.microsoft.com/office/drawing/2014/main" id="{138D4D0A-0551-4B3C-BFC3-6C04324DD513}"/>
                  </a:ext>
                </a:extLst>
              </p:cNvPr>
              <p:cNvSpPr txBox="1">
                <a:spLocks noChangeArrowheads="1"/>
              </p:cNvSpPr>
              <p:nvPr/>
            </p:nvSpPr>
            <p:spPr bwMode="auto">
              <a:xfrm>
                <a:off x="-22860" y="2656032"/>
                <a:ext cx="2260756" cy="273239"/>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1100" dirty="0">
                    <a:effectLst/>
                    <a:latin typeface="Times New Roman" panose="02020603050405020304" pitchFamily="18" charset="0"/>
                    <a:ea typeface="PMingLiU" panose="02020500000000000000" pitchFamily="18" charset="-120"/>
                  </a:rPr>
                  <a:t>Group 3 (The top 100 Average of TF-IDF) </a:t>
                </a:r>
                <a:endParaRPr lang="en-US" sz="1100" dirty="0">
                  <a:effectLst/>
                  <a:latin typeface="Times New Roman" panose="02020603050405020304" pitchFamily="18" charset="0"/>
                  <a:ea typeface="PMingLiU" panose="02020500000000000000" pitchFamily="18" charset="-120"/>
                </a:endParaRPr>
              </a:p>
            </p:txBody>
          </p:sp>
          <p:pic>
            <p:nvPicPr>
              <p:cNvPr id="16" name="Picture 15">
                <a:extLst>
                  <a:ext uri="{FF2B5EF4-FFF2-40B4-BE49-F238E27FC236}">
                    <a16:creationId xmlns:a16="http://schemas.microsoft.com/office/drawing/2014/main" id="{97F3BB17-E9E4-4888-BB5B-763F7623C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419" y="-173"/>
                <a:ext cx="2830830" cy="2656205"/>
              </a:xfrm>
              <a:prstGeom prst="rect">
                <a:avLst/>
              </a:prstGeom>
            </p:spPr>
          </p:pic>
        </p:grpSp>
        <p:sp>
          <p:nvSpPr>
            <p:cNvPr id="14" name="Oval 13">
              <a:extLst>
                <a:ext uri="{FF2B5EF4-FFF2-40B4-BE49-F238E27FC236}">
                  <a16:creationId xmlns:a16="http://schemas.microsoft.com/office/drawing/2014/main" id="{0EF0736E-B2CA-47CC-A752-928D20C5777F}"/>
                </a:ext>
              </a:extLst>
            </p:cNvPr>
            <p:cNvSpPr/>
            <p:nvPr/>
          </p:nvSpPr>
          <p:spPr>
            <a:xfrm>
              <a:off x="1547883" y="1345618"/>
              <a:ext cx="472440" cy="152400"/>
            </a:xfrm>
            <a:prstGeom prst="ellipse">
              <a:avLst/>
            </a:prstGeom>
            <a:noFill/>
            <a:ln w="12700" cap="flat" cmpd="sng" algn="ctr">
              <a:solidFill>
                <a:srgbClr val="C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7" name="Group 16">
            <a:extLst>
              <a:ext uri="{FF2B5EF4-FFF2-40B4-BE49-F238E27FC236}">
                <a16:creationId xmlns:a16="http://schemas.microsoft.com/office/drawing/2014/main" id="{1E6832C4-1D9B-42E2-BB25-574FC3FB1E2B}"/>
              </a:ext>
            </a:extLst>
          </p:cNvPr>
          <p:cNvGrpSpPr/>
          <p:nvPr/>
        </p:nvGrpSpPr>
        <p:grpSpPr>
          <a:xfrm>
            <a:off x="8876222" y="131503"/>
            <a:ext cx="2938851" cy="2945811"/>
            <a:chOff x="-60960" y="-89586"/>
            <a:chExt cx="2938851" cy="2945995"/>
          </a:xfrm>
        </p:grpSpPr>
        <p:pic>
          <p:nvPicPr>
            <p:cNvPr id="18" name="Picture 17">
              <a:extLst>
                <a:ext uri="{FF2B5EF4-FFF2-40B4-BE49-F238E27FC236}">
                  <a16:creationId xmlns:a16="http://schemas.microsoft.com/office/drawing/2014/main" id="{E6E46BF7-CD34-47CC-A02D-392D62D5A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9" y="-89586"/>
              <a:ext cx="2889250" cy="2809240"/>
            </a:xfrm>
            <a:prstGeom prst="rect">
              <a:avLst/>
            </a:prstGeom>
          </p:spPr>
        </p:pic>
        <p:sp>
          <p:nvSpPr>
            <p:cNvPr id="19" name="Text Box 2">
              <a:extLst>
                <a:ext uri="{FF2B5EF4-FFF2-40B4-BE49-F238E27FC236}">
                  <a16:creationId xmlns:a16="http://schemas.microsoft.com/office/drawing/2014/main" id="{FA6835AD-2BAE-4EA5-8CB0-1F6FA3DE8E89}"/>
                </a:ext>
              </a:extLst>
            </p:cNvPr>
            <p:cNvSpPr txBox="1">
              <a:spLocks noChangeArrowheads="1"/>
            </p:cNvSpPr>
            <p:nvPr/>
          </p:nvSpPr>
          <p:spPr bwMode="auto">
            <a:xfrm>
              <a:off x="-60960" y="2583170"/>
              <a:ext cx="2505024" cy="273239"/>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1050" dirty="0">
                  <a:effectLst/>
                  <a:latin typeface="Times New Roman" panose="02020603050405020304" pitchFamily="18" charset="0"/>
                  <a:ea typeface="PMingLiU" panose="02020500000000000000" pitchFamily="18" charset="-120"/>
                </a:rPr>
                <a:t>Group 4 (The top 100 Average of TF-IDF) </a:t>
              </a:r>
              <a:endParaRPr lang="en-US" sz="1050" dirty="0">
                <a:effectLst/>
                <a:latin typeface="Times New Roman" panose="02020603050405020304" pitchFamily="18" charset="0"/>
                <a:ea typeface="PMingLiU" panose="02020500000000000000" pitchFamily="18" charset="-120"/>
              </a:endParaRPr>
            </a:p>
          </p:txBody>
        </p:sp>
      </p:grpSp>
      <p:grpSp>
        <p:nvGrpSpPr>
          <p:cNvPr id="20" name="Group 19">
            <a:extLst>
              <a:ext uri="{FF2B5EF4-FFF2-40B4-BE49-F238E27FC236}">
                <a16:creationId xmlns:a16="http://schemas.microsoft.com/office/drawing/2014/main" id="{24F7F56A-75DC-4671-8E0A-EED9CCD82667}"/>
              </a:ext>
            </a:extLst>
          </p:cNvPr>
          <p:cNvGrpSpPr/>
          <p:nvPr/>
        </p:nvGrpSpPr>
        <p:grpSpPr>
          <a:xfrm>
            <a:off x="523248" y="3403900"/>
            <a:ext cx="2632710" cy="2930834"/>
            <a:chOff x="228600" y="0"/>
            <a:chExt cx="2632710" cy="2930999"/>
          </a:xfrm>
        </p:grpSpPr>
        <p:grpSp>
          <p:nvGrpSpPr>
            <p:cNvPr id="21" name="Group 20">
              <a:extLst>
                <a:ext uri="{FF2B5EF4-FFF2-40B4-BE49-F238E27FC236}">
                  <a16:creationId xmlns:a16="http://schemas.microsoft.com/office/drawing/2014/main" id="{6E54C63A-DB18-4598-BC1B-FBE2FFD7E742}"/>
                </a:ext>
              </a:extLst>
            </p:cNvPr>
            <p:cNvGrpSpPr/>
            <p:nvPr/>
          </p:nvGrpSpPr>
          <p:grpSpPr>
            <a:xfrm>
              <a:off x="228600" y="0"/>
              <a:ext cx="2632710" cy="2717444"/>
              <a:chOff x="228600" y="0"/>
              <a:chExt cx="2632710" cy="2717444"/>
            </a:xfrm>
          </p:grpSpPr>
          <p:grpSp>
            <p:nvGrpSpPr>
              <p:cNvPr id="23" name="Group 22">
                <a:extLst>
                  <a:ext uri="{FF2B5EF4-FFF2-40B4-BE49-F238E27FC236}">
                    <a16:creationId xmlns:a16="http://schemas.microsoft.com/office/drawing/2014/main" id="{A949C434-B9AD-492B-B8F9-F71099944626}"/>
                  </a:ext>
                </a:extLst>
              </p:cNvPr>
              <p:cNvGrpSpPr/>
              <p:nvPr/>
            </p:nvGrpSpPr>
            <p:grpSpPr>
              <a:xfrm>
                <a:off x="228600" y="0"/>
                <a:ext cx="2632710" cy="2717444"/>
                <a:chOff x="228600" y="0"/>
                <a:chExt cx="2632710" cy="2717444"/>
              </a:xfrm>
            </p:grpSpPr>
            <p:grpSp>
              <p:nvGrpSpPr>
                <p:cNvPr id="25" name="Group 24">
                  <a:extLst>
                    <a:ext uri="{FF2B5EF4-FFF2-40B4-BE49-F238E27FC236}">
                      <a16:creationId xmlns:a16="http://schemas.microsoft.com/office/drawing/2014/main" id="{9AF019F3-FFE5-4715-9AB4-CBC9EBBB8A8F}"/>
                    </a:ext>
                  </a:extLst>
                </p:cNvPr>
                <p:cNvGrpSpPr/>
                <p:nvPr/>
              </p:nvGrpSpPr>
              <p:grpSpPr>
                <a:xfrm>
                  <a:off x="228600" y="0"/>
                  <a:ext cx="2632710" cy="2480311"/>
                  <a:chOff x="0" y="0"/>
                  <a:chExt cx="2632710" cy="2480311"/>
                </a:xfrm>
              </p:grpSpPr>
              <p:pic>
                <p:nvPicPr>
                  <p:cNvPr id="27" name="Picture 26">
                    <a:extLst>
                      <a:ext uri="{FF2B5EF4-FFF2-40B4-BE49-F238E27FC236}">
                        <a16:creationId xmlns:a16="http://schemas.microsoft.com/office/drawing/2014/main" id="{3F48C024-751F-4409-B6B9-D9F4466B631C}"/>
                      </a:ext>
                    </a:extLst>
                  </p:cNvPr>
                  <p:cNvPicPr>
                    <a:picLocks noChangeAspect="1"/>
                  </p:cNvPicPr>
                  <p:nvPr/>
                </p:nvPicPr>
                <p:blipFill>
                  <a:blip r:embed="rId6"/>
                  <a:stretch>
                    <a:fillRect/>
                  </a:stretch>
                </p:blipFill>
                <p:spPr>
                  <a:xfrm>
                    <a:off x="0" y="0"/>
                    <a:ext cx="2632710" cy="2480311"/>
                  </a:xfrm>
                  <a:prstGeom prst="rect">
                    <a:avLst/>
                  </a:prstGeom>
                </p:spPr>
              </p:pic>
              <p:sp>
                <p:nvSpPr>
                  <p:cNvPr id="28" name="Oval 27">
                    <a:extLst>
                      <a:ext uri="{FF2B5EF4-FFF2-40B4-BE49-F238E27FC236}">
                        <a16:creationId xmlns:a16="http://schemas.microsoft.com/office/drawing/2014/main" id="{215F40F4-0236-4E0F-950D-B35C62BA909B}"/>
                      </a:ext>
                    </a:extLst>
                  </p:cNvPr>
                  <p:cNvSpPr/>
                  <p:nvPr/>
                </p:nvSpPr>
                <p:spPr>
                  <a:xfrm>
                    <a:off x="1958340" y="807720"/>
                    <a:ext cx="357448" cy="291745"/>
                  </a:xfrm>
                  <a:prstGeom prst="ellipse">
                    <a:avLst/>
                  </a:prstGeom>
                  <a:noFill/>
                  <a:ln w="12700" cap="flat" cmpd="sng" algn="ctr">
                    <a:solidFill>
                      <a:srgbClr val="C00000"/>
                    </a:solidFill>
                    <a:prstDash val="solid"/>
                    <a:miter lim="800000"/>
                  </a:ln>
                  <a:effectLst/>
                </p:spPr>
                <p:txBody>
                  <a:bodyPr rtlCol="0" anchor="ctr"/>
                  <a:lstStyle/>
                  <a:p>
                    <a:endParaRPr lang="en-US" dirty="0"/>
                  </a:p>
                </p:txBody>
              </p:sp>
              <p:sp>
                <p:nvSpPr>
                  <p:cNvPr id="29" name="Oval 28">
                    <a:extLst>
                      <a:ext uri="{FF2B5EF4-FFF2-40B4-BE49-F238E27FC236}">
                        <a16:creationId xmlns:a16="http://schemas.microsoft.com/office/drawing/2014/main" id="{1C8B7545-9CDD-4AE6-8621-ABAD512429BC}"/>
                      </a:ext>
                    </a:extLst>
                  </p:cNvPr>
                  <p:cNvSpPr/>
                  <p:nvPr/>
                </p:nvSpPr>
                <p:spPr>
                  <a:xfrm>
                    <a:off x="777240" y="182880"/>
                    <a:ext cx="369339" cy="208996"/>
                  </a:xfrm>
                  <a:prstGeom prst="ellipse">
                    <a:avLst/>
                  </a:prstGeom>
                  <a:noFill/>
                  <a:ln w="12700" cap="flat" cmpd="sng" algn="ctr">
                    <a:solidFill>
                      <a:srgbClr val="C00000"/>
                    </a:solidFill>
                    <a:prstDash val="solid"/>
                    <a:miter lim="800000"/>
                  </a:ln>
                  <a:effectLst/>
                </p:spPr>
                <p:txBody>
                  <a:bodyPr rtlCol="0" anchor="ctr"/>
                  <a:lstStyle/>
                  <a:p>
                    <a:endParaRPr lang="en-US" dirty="0"/>
                  </a:p>
                </p:txBody>
              </p:sp>
              <p:sp>
                <p:nvSpPr>
                  <p:cNvPr id="30" name="Oval 29">
                    <a:extLst>
                      <a:ext uri="{FF2B5EF4-FFF2-40B4-BE49-F238E27FC236}">
                        <a16:creationId xmlns:a16="http://schemas.microsoft.com/office/drawing/2014/main" id="{97AD3199-B8C5-45CE-93CC-51CAC79380F0}"/>
                      </a:ext>
                    </a:extLst>
                  </p:cNvPr>
                  <p:cNvSpPr/>
                  <p:nvPr/>
                </p:nvSpPr>
                <p:spPr>
                  <a:xfrm>
                    <a:off x="1676400" y="1577340"/>
                    <a:ext cx="365831" cy="216131"/>
                  </a:xfrm>
                  <a:prstGeom prst="ellipse">
                    <a:avLst/>
                  </a:prstGeom>
                  <a:noFill/>
                  <a:ln w="12700" cap="flat" cmpd="sng" algn="ctr">
                    <a:solidFill>
                      <a:srgbClr val="C00000"/>
                    </a:solidFill>
                    <a:prstDash val="solid"/>
                    <a:miter lim="800000"/>
                  </a:ln>
                  <a:effectLst/>
                </p:spPr>
                <p:txBody>
                  <a:bodyPr rtlCol="0" anchor="ctr"/>
                  <a:lstStyle/>
                  <a:p>
                    <a:endParaRPr lang="en-US" dirty="0"/>
                  </a:p>
                </p:txBody>
              </p:sp>
              <p:sp>
                <p:nvSpPr>
                  <p:cNvPr id="31" name="Oval 30">
                    <a:extLst>
                      <a:ext uri="{FF2B5EF4-FFF2-40B4-BE49-F238E27FC236}">
                        <a16:creationId xmlns:a16="http://schemas.microsoft.com/office/drawing/2014/main" id="{2156C6F1-EEBB-4D56-A3BA-DBCA5C25F19A}"/>
                      </a:ext>
                    </a:extLst>
                  </p:cNvPr>
                  <p:cNvSpPr/>
                  <p:nvPr/>
                </p:nvSpPr>
                <p:spPr>
                  <a:xfrm>
                    <a:off x="297180" y="1127760"/>
                    <a:ext cx="390698" cy="264551"/>
                  </a:xfrm>
                  <a:prstGeom prst="ellipse">
                    <a:avLst/>
                  </a:prstGeom>
                  <a:noFill/>
                  <a:ln w="12700" cap="flat" cmpd="sng" algn="ctr">
                    <a:solidFill>
                      <a:srgbClr val="C00000"/>
                    </a:solidFill>
                    <a:prstDash val="solid"/>
                    <a:miter lim="800000"/>
                  </a:ln>
                  <a:effectLst/>
                </p:spPr>
                <p:txBody>
                  <a:bodyPr rtlCol="0" anchor="ctr"/>
                  <a:lstStyle/>
                  <a:p>
                    <a:endParaRPr lang="en-US" dirty="0"/>
                  </a:p>
                </p:txBody>
              </p:sp>
              <p:sp>
                <p:nvSpPr>
                  <p:cNvPr id="32" name="Oval 31">
                    <a:extLst>
                      <a:ext uri="{FF2B5EF4-FFF2-40B4-BE49-F238E27FC236}">
                        <a16:creationId xmlns:a16="http://schemas.microsoft.com/office/drawing/2014/main" id="{7CD4709B-7183-4888-8C70-28823AB19AFA}"/>
                      </a:ext>
                    </a:extLst>
                  </p:cNvPr>
                  <p:cNvSpPr/>
                  <p:nvPr/>
                </p:nvSpPr>
                <p:spPr>
                  <a:xfrm>
                    <a:off x="533400" y="525780"/>
                    <a:ext cx="613130" cy="277583"/>
                  </a:xfrm>
                  <a:prstGeom prst="ellipse">
                    <a:avLst/>
                  </a:prstGeom>
                  <a:noFill/>
                  <a:ln w="12700" cap="flat" cmpd="sng" algn="ctr">
                    <a:solidFill>
                      <a:srgbClr val="C00000"/>
                    </a:solidFill>
                    <a:prstDash val="solid"/>
                    <a:miter lim="800000"/>
                  </a:ln>
                  <a:effectLst/>
                </p:spPr>
                <p:txBody>
                  <a:bodyPr rtlCol="0" anchor="ctr"/>
                  <a:lstStyle/>
                  <a:p>
                    <a:endParaRPr lang="en-US" dirty="0"/>
                  </a:p>
                </p:txBody>
              </p:sp>
            </p:grpSp>
            <p:sp>
              <p:nvSpPr>
                <p:cNvPr id="26" name="Text Box 2">
                  <a:extLst>
                    <a:ext uri="{FF2B5EF4-FFF2-40B4-BE49-F238E27FC236}">
                      <a16:creationId xmlns:a16="http://schemas.microsoft.com/office/drawing/2014/main" id="{FDD620BE-0677-4F1E-8503-CC44BDBF5F35}"/>
                    </a:ext>
                  </a:extLst>
                </p:cNvPr>
                <p:cNvSpPr txBox="1">
                  <a:spLocks noChangeArrowheads="1"/>
                </p:cNvSpPr>
                <p:nvPr/>
              </p:nvSpPr>
              <p:spPr bwMode="auto">
                <a:xfrm>
                  <a:off x="250563" y="2444205"/>
                  <a:ext cx="2453130" cy="273239"/>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1000" dirty="0">
                      <a:effectLst/>
                      <a:latin typeface="Times New Roman" panose="02020603050405020304" pitchFamily="18" charset="0"/>
                      <a:ea typeface="PMingLiU" panose="02020500000000000000" pitchFamily="18" charset="-120"/>
                    </a:rPr>
                    <a:t>Group 5 (The top 100 Average of TF-IDF) </a:t>
                  </a:r>
                  <a:endParaRPr lang="en-US" sz="1000" dirty="0">
                    <a:effectLst/>
                    <a:latin typeface="Times New Roman" panose="02020603050405020304" pitchFamily="18" charset="0"/>
                    <a:ea typeface="PMingLiU" panose="02020500000000000000" pitchFamily="18" charset="-120"/>
                  </a:endParaRPr>
                </a:p>
              </p:txBody>
            </p:sp>
          </p:grpSp>
          <p:sp>
            <p:nvSpPr>
              <p:cNvPr id="24" name="Oval 23">
                <a:extLst>
                  <a:ext uri="{FF2B5EF4-FFF2-40B4-BE49-F238E27FC236}">
                    <a16:creationId xmlns:a16="http://schemas.microsoft.com/office/drawing/2014/main" id="{310C8561-A5F2-49BD-B037-E4230C6AD02E}"/>
                  </a:ext>
                </a:extLst>
              </p:cNvPr>
              <p:cNvSpPr/>
              <p:nvPr/>
            </p:nvSpPr>
            <p:spPr>
              <a:xfrm>
                <a:off x="518160" y="1402080"/>
                <a:ext cx="373380" cy="205740"/>
              </a:xfrm>
              <a:prstGeom prst="ellipse">
                <a:avLst/>
              </a:prstGeom>
              <a:noFill/>
              <a:ln w="12700" cap="flat" cmpd="sng" algn="ctr">
                <a:solidFill>
                  <a:srgbClr val="C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22" name="Text Box 2">
              <a:extLst>
                <a:ext uri="{FF2B5EF4-FFF2-40B4-BE49-F238E27FC236}">
                  <a16:creationId xmlns:a16="http://schemas.microsoft.com/office/drawing/2014/main" id="{E24D170F-3D8B-4653-BCD3-600C24ADC622}"/>
                </a:ext>
              </a:extLst>
            </p:cNvPr>
            <p:cNvSpPr txBox="1">
              <a:spLocks noChangeArrowheads="1"/>
            </p:cNvSpPr>
            <p:nvPr/>
          </p:nvSpPr>
          <p:spPr bwMode="auto">
            <a:xfrm>
              <a:off x="704850" y="2657779"/>
              <a:ext cx="1655470" cy="273220"/>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1100" b="1" dirty="0">
                  <a:solidFill>
                    <a:srgbClr val="C00000"/>
                  </a:solidFill>
                  <a:effectLst/>
                  <a:latin typeface="Times New Roman" panose="02020603050405020304" pitchFamily="18" charset="0"/>
                  <a:ea typeface="PMingLiU" panose="02020500000000000000" pitchFamily="18" charset="-120"/>
                </a:rPr>
                <a:t>The gentrifying group </a:t>
              </a:r>
              <a:endParaRPr lang="en-US" sz="1100" dirty="0">
                <a:solidFill>
                  <a:srgbClr val="C00000"/>
                </a:solidFill>
                <a:effectLst/>
                <a:latin typeface="Times New Roman" panose="02020603050405020304" pitchFamily="18" charset="0"/>
                <a:ea typeface="PMingLiU" panose="02020500000000000000" pitchFamily="18" charset="-120"/>
              </a:endParaRPr>
            </a:p>
          </p:txBody>
        </p:sp>
      </p:grpSp>
      <p:grpSp>
        <p:nvGrpSpPr>
          <p:cNvPr id="33" name="Group 32">
            <a:extLst>
              <a:ext uri="{FF2B5EF4-FFF2-40B4-BE49-F238E27FC236}">
                <a16:creationId xmlns:a16="http://schemas.microsoft.com/office/drawing/2014/main" id="{9EAA971F-F010-4B93-8275-702E2264264A}"/>
              </a:ext>
            </a:extLst>
          </p:cNvPr>
          <p:cNvGrpSpPr/>
          <p:nvPr/>
        </p:nvGrpSpPr>
        <p:grpSpPr>
          <a:xfrm>
            <a:off x="4382599" y="3503589"/>
            <a:ext cx="2619639" cy="2694542"/>
            <a:chOff x="0" y="100735"/>
            <a:chExt cx="2619639" cy="2694724"/>
          </a:xfrm>
        </p:grpSpPr>
        <p:pic>
          <p:nvPicPr>
            <p:cNvPr id="34" name="Picture 33">
              <a:extLst>
                <a:ext uri="{FF2B5EF4-FFF2-40B4-BE49-F238E27FC236}">
                  <a16:creationId xmlns:a16="http://schemas.microsoft.com/office/drawing/2014/main" id="{0BCFB344-03AF-4B8A-A41B-C92247ED8B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534" y="100735"/>
              <a:ext cx="2491105" cy="2399665"/>
            </a:xfrm>
            <a:prstGeom prst="rect">
              <a:avLst/>
            </a:prstGeom>
          </p:spPr>
        </p:pic>
        <p:sp>
          <p:nvSpPr>
            <p:cNvPr id="35" name="Text Box 2">
              <a:extLst>
                <a:ext uri="{FF2B5EF4-FFF2-40B4-BE49-F238E27FC236}">
                  <a16:creationId xmlns:a16="http://schemas.microsoft.com/office/drawing/2014/main" id="{30B1327D-511E-4776-BE86-69A076215C32}"/>
                </a:ext>
              </a:extLst>
            </p:cNvPr>
            <p:cNvSpPr txBox="1">
              <a:spLocks noChangeArrowheads="1"/>
            </p:cNvSpPr>
            <p:nvPr/>
          </p:nvSpPr>
          <p:spPr bwMode="auto">
            <a:xfrm>
              <a:off x="0" y="2522220"/>
              <a:ext cx="2603878" cy="273239"/>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1050" dirty="0">
                  <a:effectLst/>
                  <a:latin typeface="Times New Roman" panose="02020603050405020304" pitchFamily="18" charset="0"/>
                  <a:ea typeface="PMingLiU" panose="02020500000000000000" pitchFamily="18" charset="-120"/>
                </a:rPr>
                <a:t>Group 6 (The top 100 Average of TF-IDF) </a:t>
              </a:r>
              <a:endParaRPr lang="en-US" sz="1050" dirty="0">
                <a:effectLst/>
                <a:latin typeface="Times New Roman" panose="02020603050405020304" pitchFamily="18" charset="0"/>
                <a:ea typeface="PMingLiU" panose="02020500000000000000" pitchFamily="18" charset="-120"/>
              </a:endParaRPr>
            </a:p>
          </p:txBody>
        </p:sp>
      </p:grpSp>
      <p:grpSp>
        <p:nvGrpSpPr>
          <p:cNvPr id="36" name="Group 35">
            <a:extLst>
              <a:ext uri="{FF2B5EF4-FFF2-40B4-BE49-F238E27FC236}">
                <a16:creationId xmlns:a16="http://schemas.microsoft.com/office/drawing/2014/main" id="{0CA653A8-E13D-49F9-B5B6-032A00C28D27}"/>
              </a:ext>
            </a:extLst>
          </p:cNvPr>
          <p:cNvGrpSpPr/>
          <p:nvPr/>
        </p:nvGrpSpPr>
        <p:grpSpPr>
          <a:xfrm>
            <a:off x="8228880" y="3354111"/>
            <a:ext cx="2982818" cy="2903580"/>
            <a:chOff x="156519" y="0"/>
            <a:chExt cx="2982818" cy="2903734"/>
          </a:xfrm>
        </p:grpSpPr>
        <p:grpSp>
          <p:nvGrpSpPr>
            <p:cNvPr id="37" name="Group 36">
              <a:extLst>
                <a:ext uri="{FF2B5EF4-FFF2-40B4-BE49-F238E27FC236}">
                  <a16:creationId xmlns:a16="http://schemas.microsoft.com/office/drawing/2014/main" id="{62520A8E-0616-45F9-9094-ED9590F1F683}"/>
                </a:ext>
              </a:extLst>
            </p:cNvPr>
            <p:cNvGrpSpPr/>
            <p:nvPr/>
          </p:nvGrpSpPr>
          <p:grpSpPr>
            <a:xfrm>
              <a:off x="156519" y="0"/>
              <a:ext cx="2982818" cy="2599831"/>
              <a:chOff x="156519" y="0"/>
              <a:chExt cx="2982818" cy="2599831"/>
            </a:xfrm>
          </p:grpSpPr>
          <p:grpSp>
            <p:nvGrpSpPr>
              <p:cNvPr id="39" name="Group 38">
                <a:extLst>
                  <a:ext uri="{FF2B5EF4-FFF2-40B4-BE49-F238E27FC236}">
                    <a16:creationId xmlns:a16="http://schemas.microsoft.com/office/drawing/2014/main" id="{59E6BC7C-E8F1-4C99-A9B3-9142ED5AE561}"/>
                  </a:ext>
                </a:extLst>
              </p:cNvPr>
              <p:cNvGrpSpPr/>
              <p:nvPr/>
            </p:nvGrpSpPr>
            <p:grpSpPr>
              <a:xfrm>
                <a:off x="281940" y="0"/>
                <a:ext cx="2584450" cy="2284730"/>
                <a:chOff x="0" y="0"/>
                <a:chExt cx="2584450" cy="2284730"/>
              </a:xfrm>
            </p:grpSpPr>
            <p:pic>
              <p:nvPicPr>
                <p:cNvPr id="41" name="Picture 40">
                  <a:extLst>
                    <a:ext uri="{FF2B5EF4-FFF2-40B4-BE49-F238E27FC236}">
                      <a16:creationId xmlns:a16="http://schemas.microsoft.com/office/drawing/2014/main" id="{D7A12591-DB13-41B3-947B-BEC628B6CDCD}"/>
                    </a:ext>
                  </a:extLst>
                </p:cNvPr>
                <p:cNvPicPr>
                  <a:picLocks noChangeAspect="1"/>
                </p:cNvPicPr>
                <p:nvPr/>
              </p:nvPicPr>
              <p:blipFill>
                <a:blip r:embed="rId8"/>
                <a:stretch>
                  <a:fillRect/>
                </a:stretch>
              </p:blipFill>
              <p:spPr>
                <a:xfrm>
                  <a:off x="0" y="0"/>
                  <a:ext cx="2584450" cy="2284730"/>
                </a:xfrm>
                <a:prstGeom prst="rect">
                  <a:avLst/>
                </a:prstGeom>
              </p:spPr>
            </p:pic>
            <p:sp>
              <p:nvSpPr>
                <p:cNvPr id="42" name="Oval 41">
                  <a:extLst>
                    <a:ext uri="{FF2B5EF4-FFF2-40B4-BE49-F238E27FC236}">
                      <a16:creationId xmlns:a16="http://schemas.microsoft.com/office/drawing/2014/main" id="{369C800D-C061-418B-8740-BAFA22F1A3A4}"/>
                    </a:ext>
                  </a:extLst>
                </p:cNvPr>
                <p:cNvSpPr/>
                <p:nvPr/>
              </p:nvSpPr>
              <p:spPr>
                <a:xfrm>
                  <a:off x="388620" y="1318260"/>
                  <a:ext cx="349135" cy="219990"/>
                </a:xfrm>
                <a:prstGeom prst="ellipse">
                  <a:avLst/>
                </a:prstGeom>
                <a:noFill/>
                <a:ln w="12700" cap="flat" cmpd="sng" algn="ctr">
                  <a:solidFill>
                    <a:srgbClr val="C00000"/>
                  </a:solidFill>
                  <a:prstDash val="solid"/>
                  <a:miter lim="800000"/>
                </a:ln>
                <a:effectLst/>
              </p:spPr>
              <p:txBody>
                <a:bodyPr rtlCol="0" anchor="ctr"/>
                <a:lstStyle/>
                <a:p>
                  <a:endParaRPr lang="en-US" dirty="0"/>
                </a:p>
              </p:txBody>
            </p:sp>
            <p:sp>
              <p:nvSpPr>
                <p:cNvPr id="43" name="Oval 42">
                  <a:extLst>
                    <a:ext uri="{FF2B5EF4-FFF2-40B4-BE49-F238E27FC236}">
                      <a16:creationId xmlns:a16="http://schemas.microsoft.com/office/drawing/2014/main" id="{ABADF9F3-412F-4AC6-9AE2-036C47162490}"/>
                    </a:ext>
                  </a:extLst>
                </p:cNvPr>
                <p:cNvSpPr/>
                <p:nvPr/>
              </p:nvSpPr>
              <p:spPr>
                <a:xfrm>
                  <a:off x="30480" y="861060"/>
                  <a:ext cx="356511" cy="252386"/>
                </a:xfrm>
                <a:prstGeom prst="ellipse">
                  <a:avLst/>
                </a:prstGeom>
                <a:noFill/>
                <a:ln w="12700" cap="flat" cmpd="sng" algn="ctr">
                  <a:solidFill>
                    <a:srgbClr val="C00000"/>
                  </a:solidFill>
                  <a:prstDash val="solid"/>
                  <a:miter lim="800000"/>
                </a:ln>
                <a:effectLst/>
              </p:spPr>
              <p:txBody>
                <a:bodyPr rtlCol="0" anchor="ctr"/>
                <a:lstStyle/>
                <a:p>
                  <a:endParaRPr lang="en-US" dirty="0"/>
                </a:p>
              </p:txBody>
            </p:sp>
            <p:sp>
              <p:nvSpPr>
                <p:cNvPr id="44" name="Oval 43">
                  <a:extLst>
                    <a:ext uri="{FF2B5EF4-FFF2-40B4-BE49-F238E27FC236}">
                      <a16:creationId xmlns:a16="http://schemas.microsoft.com/office/drawing/2014/main" id="{6A4B10FC-D315-44FD-B116-4798B56975B3}"/>
                    </a:ext>
                  </a:extLst>
                </p:cNvPr>
                <p:cNvSpPr/>
                <p:nvPr/>
              </p:nvSpPr>
              <p:spPr>
                <a:xfrm>
                  <a:off x="388620" y="1143000"/>
                  <a:ext cx="540330" cy="247269"/>
                </a:xfrm>
                <a:prstGeom prst="ellipse">
                  <a:avLst/>
                </a:prstGeom>
                <a:noFill/>
                <a:ln w="12700" cap="flat" cmpd="sng" algn="ctr">
                  <a:solidFill>
                    <a:srgbClr val="C00000"/>
                  </a:solidFill>
                  <a:prstDash val="solid"/>
                  <a:miter lim="800000"/>
                </a:ln>
                <a:effectLst/>
              </p:spPr>
              <p:txBody>
                <a:bodyPr rtlCol="0" anchor="ctr"/>
                <a:lstStyle/>
                <a:p>
                  <a:endParaRPr lang="en-US" dirty="0"/>
                </a:p>
              </p:txBody>
            </p:sp>
          </p:grpSp>
          <p:sp>
            <p:nvSpPr>
              <p:cNvPr id="40" name="Text Box 2">
                <a:extLst>
                  <a:ext uri="{FF2B5EF4-FFF2-40B4-BE49-F238E27FC236}">
                    <a16:creationId xmlns:a16="http://schemas.microsoft.com/office/drawing/2014/main" id="{6DBC9AFD-9F0E-4899-945D-AE8D4ACA900E}"/>
                  </a:ext>
                </a:extLst>
              </p:cNvPr>
              <p:cNvSpPr txBox="1">
                <a:spLocks noChangeArrowheads="1"/>
              </p:cNvSpPr>
              <p:nvPr/>
            </p:nvSpPr>
            <p:spPr bwMode="auto">
              <a:xfrm>
                <a:off x="156519" y="2326592"/>
                <a:ext cx="2982818" cy="273239"/>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1000" b="1" dirty="0">
                    <a:effectLst/>
                    <a:latin typeface="Times New Roman" panose="02020603050405020304" pitchFamily="18" charset="0"/>
                    <a:ea typeface="PMingLiU" panose="02020500000000000000" pitchFamily="18" charset="-120"/>
                  </a:rPr>
                  <a:t>Figure 35.</a:t>
                </a:r>
                <a:r>
                  <a:rPr lang="en-AU" sz="1000" dirty="0">
                    <a:effectLst/>
                    <a:latin typeface="Times New Roman" panose="02020603050405020304" pitchFamily="18" charset="0"/>
                    <a:ea typeface="PMingLiU" panose="02020500000000000000" pitchFamily="18" charset="-120"/>
                  </a:rPr>
                  <a:t> Group 7 (The top 100 Average of TF-IDF) </a:t>
                </a:r>
                <a:endParaRPr lang="en-US" sz="1000" dirty="0">
                  <a:effectLst/>
                  <a:latin typeface="Times New Roman" panose="02020603050405020304" pitchFamily="18" charset="0"/>
                  <a:ea typeface="PMingLiU" panose="02020500000000000000" pitchFamily="18" charset="-120"/>
                </a:endParaRPr>
              </a:p>
            </p:txBody>
          </p:sp>
        </p:grpSp>
        <p:sp>
          <p:nvSpPr>
            <p:cNvPr id="38" name="Text Box 2">
              <a:extLst>
                <a:ext uri="{FF2B5EF4-FFF2-40B4-BE49-F238E27FC236}">
                  <a16:creationId xmlns:a16="http://schemas.microsoft.com/office/drawing/2014/main" id="{291BE4CF-83CF-46AD-AE87-B8BB65A9690F}"/>
                </a:ext>
              </a:extLst>
            </p:cNvPr>
            <p:cNvSpPr txBox="1">
              <a:spLocks noChangeArrowheads="1"/>
            </p:cNvSpPr>
            <p:nvPr/>
          </p:nvSpPr>
          <p:spPr bwMode="auto">
            <a:xfrm>
              <a:off x="836027" y="2630529"/>
              <a:ext cx="1582181" cy="273205"/>
            </a:xfrm>
            <a:prstGeom prst="rect">
              <a:avLst/>
            </a:prstGeom>
            <a:noFill/>
            <a:ln w="9525">
              <a:noFill/>
              <a:miter lim="800000"/>
              <a:headEnd/>
              <a:tailEnd/>
            </a:ln>
          </p:spPr>
          <p:txBody>
            <a:bodyPr rot="0" vert="horz" wrap="square" lIns="91440" tIns="45720" rIns="91440" bIns="45720" anchor="t" anchorCtr="0">
              <a:noAutofit/>
            </a:bodyPr>
            <a:lstStyle/>
            <a:p>
              <a:pPr marL="0" marR="0"/>
              <a:r>
                <a:rPr lang="en-AU" sz="1100" b="1" dirty="0">
                  <a:solidFill>
                    <a:srgbClr val="C00000"/>
                  </a:solidFill>
                  <a:effectLst/>
                  <a:latin typeface="Times New Roman" panose="02020603050405020304" pitchFamily="18" charset="0"/>
                  <a:ea typeface="PMingLiU" panose="02020500000000000000" pitchFamily="18" charset="-120"/>
                </a:rPr>
                <a:t>The gentrifying group </a:t>
              </a:r>
              <a:endParaRPr lang="en-US" sz="1100" dirty="0">
                <a:solidFill>
                  <a:srgbClr val="C00000"/>
                </a:solidFill>
                <a:effectLst/>
                <a:latin typeface="Times New Roman" panose="02020603050405020304" pitchFamily="18" charset="0"/>
                <a:ea typeface="PMingLiU" panose="02020500000000000000" pitchFamily="18" charset="-120"/>
              </a:endParaRPr>
            </a:p>
          </p:txBody>
        </p:sp>
      </p:grpSp>
    </p:spTree>
    <p:extLst>
      <p:ext uri="{BB962C8B-B14F-4D97-AF65-F5344CB8AC3E}">
        <p14:creationId xmlns:p14="http://schemas.microsoft.com/office/powerpoint/2010/main" val="1210574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BB2DCD1-34A5-4949-9F51-24644ECF76DA}"/>
              </a:ext>
            </a:extLst>
          </p:cNvPr>
          <p:cNvGraphicFramePr/>
          <p:nvPr>
            <p:extLst>
              <p:ext uri="{D42A27DB-BD31-4B8C-83A1-F6EECF244321}">
                <p14:modId xmlns:p14="http://schemas.microsoft.com/office/powerpoint/2010/main" val="310633623"/>
              </p:ext>
            </p:extLst>
          </p:nvPr>
        </p:nvGraphicFramePr>
        <p:xfrm>
          <a:off x="723014" y="467833"/>
          <a:ext cx="11313042" cy="60180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2371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B38E21-577A-43DE-8E3F-D2034226B937}"/>
              </a:ext>
            </a:extLst>
          </p:cNvPr>
          <p:cNvSpPr>
            <a:spLocks noGrp="1"/>
          </p:cNvSpPr>
          <p:nvPr>
            <p:ph type="title"/>
          </p:nvPr>
        </p:nvSpPr>
        <p:spPr>
          <a:solidFill>
            <a:srgbClr val="88BCCE"/>
          </a:solidFill>
        </p:spPr>
        <p:txBody>
          <a:bodyPr/>
          <a:lstStyle/>
          <a:p>
            <a:r>
              <a:rPr lang="en-US" b="1" dirty="0">
                <a:solidFill>
                  <a:srgbClr val="CCFFFF"/>
                </a:solidFill>
              </a:rPr>
              <a:t>Layout</a:t>
            </a:r>
          </a:p>
        </p:txBody>
      </p:sp>
      <p:sp>
        <p:nvSpPr>
          <p:cNvPr id="5" name="Content Placeholder 2">
            <a:extLst>
              <a:ext uri="{FF2B5EF4-FFF2-40B4-BE49-F238E27FC236}">
                <a16:creationId xmlns:a16="http://schemas.microsoft.com/office/drawing/2014/main" id="{10B6DEF5-770C-425A-B40D-335764FD417D}"/>
              </a:ext>
            </a:extLst>
          </p:cNvPr>
          <p:cNvSpPr>
            <a:spLocks noGrp="1"/>
          </p:cNvSpPr>
          <p:nvPr>
            <p:ph idx="1"/>
          </p:nvPr>
        </p:nvSpPr>
        <p:spPr/>
        <p:txBody>
          <a:bodyPr>
            <a:normAutofit/>
          </a:bodyPr>
          <a:lstStyle/>
          <a:p>
            <a:r>
              <a:rPr lang="en-US" dirty="0">
                <a:solidFill>
                  <a:schemeClr val="accent1">
                    <a:lumMod val="50000"/>
                  </a:schemeClr>
                </a:solidFill>
              </a:rPr>
              <a:t>Background</a:t>
            </a:r>
          </a:p>
          <a:p>
            <a:r>
              <a:rPr lang="en-US" dirty="0">
                <a:solidFill>
                  <a:schemeClr val="accent1">
                    <a:lumMod val="50000"/>
                  </a:schemeClr>
                </a:solidFill>
              </a:rPr>
              <a:t>Research Questions </a:t>
            </a:r>
          </a:p>
          <a:p>
            <a:r>
              <a:rPr lang="en-AU" dirty="0">
                <a:solidFill>
                  <a:schemeClr val="accent1">
                    <a:lumMod val="50000"/>
                  </a:schemeClr>
                </a:solidFill>
              </a:rPr>
              <a:t>Study Area and Research Design </a:t>
            </a:r>
          </a:p>
          <a:p>
            <a:r>
              <a:rPr lang="en-US" dirty="0">
                <a:solidFill>
                  <a:schemeClr val="accent1">
                    <a:lumMod val="50000"/>
                  </a:schemeClr>
                </a:solidFill>
              </a:rPr>
              <a:t>Data and Methods </a:t>
            </a:r>
          </a:p>
          <a:p>
            <a:r>
              <a:rPr lang="en-US" dirty="0">
                <a:solidFill>
                  <a:schemeClr val="accent1">
                    <a:lumMod val="50000"/>
                  </a:schemeClr>
                </a:solidFill>
              </a:rPr>
              <a:t>Results </a:t>
            </a:r>
          </a:p>
          <a:p>
            <a:r>
              <a:rPr lang="en-US" b="1" dirty="0">
                <a:solidFill>
                  <a:schemeClr val="accent1">
                    <a:lumMod val="50000"/>
                  </a:schemeClr>
                </a:solidFill>
              </a:rPr>
              <a:t>Conclusion, Challenge and Future Works</a:t>
            </a:r>
          </a:p>
        </p:txBody>
      </p:sp>
    </p:spTree>
    <p:extLst>
      <p:ext uri="{BB962C8B-B14F-4D97-AF65-F5344CB8AC3E}">
        <p14:creationId xmlns:p14="http://schemas.microsoft.com/office/powerpoint/2010/main" val="2631688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1B7CE9-FCEC-4C2D-A60A-4BAB71DC1B42}"/>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Conclusions</a:t>
            </a:r>
            <a:endParaRPr lang="en-US" b="1" dirty="0">
              <a:solidFill>
                <a:srgbClr val="CCFFFF"/>
              </a:solidFill>
            </a:endParaRPr>
          </a:p>
        </p:txBody>
      </p:sp>
      <p:sp>
        <p:nvSpPr>
          <p:cNvPr id="5" name="Content Placeholder 2">
            <a:extLst>
              <a:ext uri="{FF2B5EF4-FFF2-40B4-BE49-F238E27FC236}">
                <a16:creationId xmlns:a16="http://schemas.microsoft.com/office/drawing/2014/main" id="{70B76ADC-A561-479E-8449-B900315E8068}"/>
              </a:ext>
            </a:extLst>
          </p:cNvPr>
          <p:cNvSpPr>
            <a:spLocks noGrp="1"/>
          </p:cNvSpPr>
          <p:nvPr>
            <p:ph idx="1"/>
          </p:nvPr>
        </p:nvSpPr>
        <p:spPr/>
        <p:txBody>
          <a:bodyPr>
            <a:normAutofit/>
          </a:bodyPr>
          <a:lstStyle/>
          <a:p>
            <a:pPr marL="514350" indent="-514350">
              <a:buAutoNum type="arabicPeriod"/>
            </a:pPr>
            <a:r>
              <a:rPr lang="en-AU" dirty="0">
                <a:solidFill>
                  <a:srgbClr val="002060"/>
                </a:solidFill>
              </a:rPr>
              <a:t>The social media based data framework helped us identify human perceived gentrifying places where were not recognized with conventional census-based strategies.</a:t>
            </a:r>
          </a:p>
          <a:p>
            <a:pPr marL="514350" indent="-514350">
              <a:buAutoNum type="arabicPeriod"/>
            </a:pPr>
            <a:r>
              <a:rPr lang="en-US" dirty="0">
                <a:solidFill>
                  <a:srgbClr val="002060"/>
                </a:solidFill>
              </a:rPr>
              <a:t>This social media based strategy identified different types of gentrification.</a:t>
            </a:r>
          </a:p>
          <a:p>
            <a:pPr marL="514350" indent="-514350">
              <a:buAutoNum type="arabicPeriod"/>
            </a:pPr>
            <a:r>
              <a:rPr lang="en-US" dirty="0">
                <a:solidFill>
                  <a:srgbClr val="002060"/>
                </a:solidFill>
              </a:rPr>
              <a:t>Social media data analysis helped us to explore gentrification dynamics at a finer spatial-temporal scale. </a:t>
            </a:r>
          </a:p>
          <a:p>
            <a:pPr marL="514350" indent="-514350">
              <a:buAutoNum type="arabicPeriod"/>
            </a:pPr>
            <a:r>
              <a:rPr lang="en-AU" dirty="0">
                <a:solidFill>
                  <a:srgbClr val="002060"/>
                </a:solidFill>
              </a:rPr>
              <a:t>T</a:t>
            </a:r>
            <a:r>
              <a:rPr lang="en-US" dirty="0">
                <a:solidFill>
                  <a:srgbClr val="002060"/>
                </a:solidFill>
              </a:rPr>
              <a:t>he sense of gentrification was expanding along the gentrifying areas over years. </a:t>
            </a:r>
          </a:p>
        </p:txBody>
      </p:sp>
      <p:sp>
        <p:nvSpPr>
          <p:cNvPr id="2" name="Rectangle: Rounded Corners 1">
            <a:extLst>
              <a:ext uri="{FF2B5EF4-FFF2-40B4-BE49-F238E27FC236}">
                <a16:creationId xmlns:a16="http://schemas.microsoft.com/office/drawing/2014/main" id="{4E025AEB-CBFC-44FF-BECE-554BA09B4A9E}"/>
              </a:ext>
            </a:extLst>
          </p:cNvPr>
          <p:cNvSpPr/>
          <p:nvPr/>
        </p:nvSpPr>
        <p:spPr>
          <a:xfrm>
            <a:off x="1125415" y="5816478"/>
            <a:ext cx="8880232" cy="72096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C00000"/>
                </a:solidFill>
              </a:rPr>
              <a:t>The poor </a:t>
            </a:r>
            <a:r>
              <a:rPr lang="en-AU" dirty="0" err="1">
                <a:solidFill>
                  <a:srgbClr val="C00000"/>
                </a:solidFill>
              </a:rPr>
              <a:t>neighborhoods</a:t>
            </a:r>
            <a:r>
              <a:rPr lang="en-AU" dirty="0">
                <a:solidFill>
                  <a:srgbClr val="C00000"/>
                </a:solidFill>
              </a:rPr>
              <a:t> near a place which experiences gentrification are likely to upgrade</a:t>
            </a:r>
          </a:p>
          <a:p>
            <a:pPr algn="ctr"/>
            <a:r>
              <a:rPr lang="en-AU" dirty="0">
                <a:solidFill>
                  <a:srgbClr val="C00000"/>
                </a:solidFill>
              </a:rPr>
              <a:t> (</a:t>
            </a:r>
            <a:r>
              <a:rPr lang="en-AU" dirty="0" err="1">
                <a:solidFill>
                  <a:srgbClr val="C00000"/>
                </a:solidFill>
              </a:rPr>
              <a:t>Guerrieri</a:t>
            </a:r>
            <a:r>
              <a:rPr lang="en-AU" dirty="0">
                <a:solidFill>
                  <a:srgbClr val="C00000"/>
                </a:solidFill>
              </a:rPr>
              <a:t>, Hartley, and Hurst, 2013; Hackworth 2007).</a:t>
            </a:r>
            <a:endParaRPr lang="en-US" dirty="0">
              <a:solidFill>
                <a:srgbClr val="C00000"/>
              </a:solidFill>
            </a:endParaRPr>
          </a:p>
        </p:txBody>
      </p:sp>
    </p:spTree>
    <p:extLst>
      <p:ext uri="{BB962C8B-B14F-4D97-AF65-F5344CB8AC3E}">
        <p14:creationId xmlns:p14="http://schemas.microsoft.com/office/powerpoint/2010/main" val="93774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56FE13-0F43-4AF3-9298-3B579D9C0771}"/>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Challenges and Future Works</a:t>
            </a:r>
            <a:endParaRPr lang="en-US" b="1" dirty="0">
              <a:solidFill>
                <a:srgbClr val="CCFFFF"/>
              </a:solidFill>
            </a:endParaRPr>
          </a:p>
        </p:txBody>
      </p:sp>
      <p:sp>
        <p:nvSpPr>
          <p:cNvPr id="5" name="Content Placeholder 4">
            <a:extLst>
              <a:ext uri="{FF2B5EF4-FFF2-40B4-BE49-F238E27FC236}">
                <a16:creationId xmlns:a16="http://schemas.microsoft.com/office/drawing/2014/main" id="{4CD9AD31-E90C-4B91-B653-9E1847EFC266}"/>
              </a:ext>
            </a:extLst>
          </p:cNvPr>
          <p:cNvSpPr>
            <a:spLocks noGrp="1"/>
          </p:cNvSpPr>
          <p:nvPr>
            <p:ph idx="1"/>
          </p:nvPr>
        </p:nvSpPr>
        <p:spPr/>
        <p:txBody>
          <a:bodyPr>
            <a:normAutofit fontScale="92500" lnSpcReduction="20000"/>
          </a:bodyPr>
          <a:lstStyle/>
          <a:p>
            <a:pPr marL="514350" indent="-514350">
              <a:buFont typeface="Arial" panose="020B0604020202020204" pitchFamily="34" charset="0"/>
              <a:buAutoNum type="arabicPeriod"/>
            </a:pPr>
            <a:r>
              <a:rPr lang="en-AU" dirty="0">
                <a:solidFill>
                  <a:srgbClr val="002060"/>
                </a:solidFill>
              </a:rPr>
              <a:t>The lack of the exact boundaries of human-perceived gentrifying areas, and a yearly gentrification typology distribution for statistically validating the Instagram posting patterns. </a:t>
            </a:r>
            <a:endParaRPr lang="en-US" dirty="0">
              <a:solidFill>
                <a:srgbClr val="002060"/>
              </a:solidFill>
            </a:endParaRPr>
          </a:p>
          <a:p>
            <a:pPr marL="514350" indent="-514350">
              <a:buAutoNum type="arabicPeriod"/>
            </a:pPr>
            <a:r>
              <a:rPr lang="en-US" dirty="0">
                <a:solidFill>
                  <a:srgbClr val="002060"/>
                </a:solidFill>
              </a:rPr>
              <a:t>The uncertainty of geo-tag information</a:t>
            </a:r>
          </a:p>
          <a:p>
            <a:pPr marL="514350" indent="-514350">
              <a:buAutoNum type="arabicPeriod"/>
            </a:pPr>
            <a:r>
              <a:rPr lang="en-AU" dirty="0">
                <a:solidFill>
                  <a:srgbClr val="002060"/>
                </a:solidFill>
              </a:rPr>
              <a:t>Using Instagram posts at night time is too simple to represent nightlife activities.</a:t>
            </a:r>
          </a:p>
          <a:p>
            <a:pPr marL="514350" indent="-514350">
              <a:buAutoNum type="arabicPeriod"/>
            </a:pPr>
            <a:r>
              <a:rPr lang="en-AU" dirty="0">
                <a:solidFill>
                  <a:srgbClr val="002060"/>
                </a:solidFill>
              </a:rPr>
              <a:t>Some gentrification keywords might play less important roles than other keywords. Such as “night” and “coffee.”</a:t>
            </a:r>
          </a:p>
          <a:p>
            <a:pPr marL="514350" indent="-514350">
              <a:buAutoNum type="arabicPeriod"/>
            </a:pPr>
            <a:r>
              <a:rPr lang="en-AU" dirty="0">
                <a:solidFill>
                  <a:srgbClr val="002060"/>
                </a:solidFill>
              </a:rPr>
              <a:t>The shifting of Instagram user behavior might affluence the text clustering results. </a:t>
            </a:r>
          </a:p>
          <a:p>
            <a:pPr marL="514350" indent="-514350">
              <a:buAutoNum type="arabicPeriod"/>
            </a:pPr>
            <a:r>
              <a:rPr lang="en-AU" dirty="0">
                <a:solidFill>
                  <a:schemeClr val="accent1">
                    <a:lumMod val="50000"/>
                  </a:schemeClr>
                </a:solidFill>
              </a:rPr>
              <a:t>Normalization </a:t>
            </a:r>
          </a:p>
          <a:p>
            <a:pPr marL="514350" indent="-514350">
              <a:buFont typeface="Arial" panose="020B0604020202020204" pitchFamily="34" charset="0"/>
              <a:buAutoNum type="arabicPeriod"/>
            </a:pPr>
            <a:r>
              <a:rPr lang="en-AU" dirty="0">
                <a:solidFill>
                  <a:srgbClr val="002060"/>
                </a:solidFill>
              </a:rPr>
              <a:t>Mix three approaches or even mix with census-based methods</a:t>
            </a:r>
          </a:p>
          <a:p>
            <a:pPr marL="0" indent="0">
              <a:buNone/>
            </a:pPr>
            <a:endParaRPr lang="en-US" dirty="0">
              <a:solidFill>
                <a:schemeClr val="accent1">
                  <a:lumMod val="50000"/>
                </a:schemeClr>
              </a:solidFill>
            </a:endParaRPr>
          </a:p>
        </p:txBody>
      </p:sp>
    </p:spTree>
    <p:extLst>
      <p:ext uri="{BB962C8B-B14F-4D97-AF65-F5344CB8AC3E}">
        <p14:creationId xmlns:p14="http://schemas.microsoft.com/office/powerpoint/2010/main" val="1286469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44CAC3-1AB0-4299-A550-F6E77AC8F852}"/>
              </a:ext>
            </a:extLst>
          </p:cNvPr>
          <p:cNvSpPr>
            <a:spLocks noGrp="1"/>
          </p:cNvSpPr>
          <p:nvPr>
            <p:ph idx="1"/>
          </p:nvPr>
        </p:nvSpPr>
        <p:spPr/>
        <p:txBody>
          <a:bodyPr/>
          <a:lstStyle/>
          <a:p>
            <a:r>
              <a:rPr lang="en-AU" dirty="0">
                <a:solidFill>
                  <a:schemeClr val="accent1">
                    <a:lumMod val="50000"/>
                  </a:schemeClr>
                </a:solidFill>
              </a:rPr>
              <a:t>Social media has both “big” and “deep” characteristics (Sui and Goodchild, 2011)</a:t>
            </a:r>
          </a:p>
          <a:p>
            <a:endParaRPr lang="en-AU" dirty="0">
              <a:solidFill>
                <a:schemeClr val="accent1">
                  <a:lumMod val="50000"/>
                </a:schemeClr>
              </a:solidFill>
            </a:endParaRPr>
          </a:p>
          <a:p>
            <a:r>
              <a:rPr lang="en-AU" dirty="0">
                <a:solidFill>
                  <a:schemeClr val="accent1">
                    <a:lumMod val="50000"/>
                  </a:schemeClr>
                </a:solidFill>
              </a:rPr>
              <a:t>We can follow opinions, ideas, and feelings of hundreds of millions of people through social media (Manovich 2011). </a:t>
            </a:r>
          </a:p>
          <a:p>
            <a:endParaRPr lang="en-AU" dirty="0"/>
          </a:p>
          <a:p>
            <a:endParaRPr lang="en-AU" dirty="0"/>
          </a:p>
        </p:txBody>
      </p:sp>
      <p:sp>
        <p:nvSpPr>
          <p:cNvPr id="4" name="Title 1">
            <a:extLst>
              <a:ext uri="{FF2B5EF4-FFF2-40B4-BE49-F238E27FC236}">
                <a16:creationId xmlns:a16="http://schemas.microsoft.com/office/drawing/2014/main" id="{C2D5B626-BBAB-4839-9DC4-401C7BB12CA9}"/>
              </a:ext>
            </a:extLst>
          </p:cNvPr>
          <p:cNvSpPr txBox="1">
            <a:spLocks/>
          </p:cNvSpPr>
          <p:nvPr/>
        </p:nvSpPr>
        <p:spPr>
          <a:xfrm>
            <a:off x="767080" y="365125"/>
            <a:ext cx="10515600" cy="1325563"/>
          </a:xfrm>
          <a:prstGeom prst="rect">
            <a:avLst/>
          </a:prstGeom>
          <a:solidFill>
            <a:srgbClr val="88BCC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CCFFFF"/>
                </a:solidFill>
              </a:rPr>
              <a:t>An Opportunity Social Media Brings </a:t>
            </a:r>
            <a:endParaRPr lang="en-US" b="1" dirty="0">
              <a:solidFill>
                <a:srgbClr val="CCFFFF"/>
              </a:solidFill>
            </a:endParaRPr>
          </a:p>
        </p:txBody>
      </p:sp>
    </p:spTree>
    <p:extLst>
      <p:ext uri="{BB962C8B-B14F-4D97-AF65-F5344CB8AC3E}">
        <p14:creationId xmlns:p14="http://schemas.microsoft.com/office/powerpoint/2010/main" val="1403002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7DB8C-90BD-4053-9784-0D0CF4139DB9}"/>
              </a:ext>
            </a:extLst>
          </p:cNvPr>
          <p:cNvSpPr>
            <a:spLocks noGrp="1"/>
          </p:cNvSpPr>
          <p:nvPr>
            <p:ph type="title"/>
          </p:nvPr>
        </p:nvSpPr>
        <p:spPr>
          <a:xfrm>
            <a:off x="0" y="1737360"/>
            <a:ext cx="12192000" cy="2489200"/>
          </a:xfrm>
          <a:solidFill>
            <a:schemeClr val="accent5">
              <a:lumMod val="60000"/>
              <a:lumOff val="40000"/>
            </a:schemeClr>
          </a:solidFill>
        </p:spPr>
        <p:txBody>
          <a:bodyPr>
            <a:normAutofit/>
          </a:bodyPr>
          <a:lstStyle/>
          <a:p>
            <a:pPr algn="ctr"/>
            <a:r>
              <a:rPr lang="en-AU" sz="4800" b="1" dirty="0">
                <a:solidFill>
                  <a:schemeClr val="accent5">
                    <a:lumMod val="50000"/>
                  </a:schemeClr>
                </a:solidFill>
              </a:rPr>
              <a:t>Thank you for your participation and questions</a:t>
            </a:r>
            <a:endParaRPr lang="en-US" sz="4800" b="1" dirty="0">
              <a:solidFill>
                <a:schemeClr val="accent5">
                  <a:lumMod val="50000"/>
                </a:schemeClr>
              </a:solidFill>
            </a:endParaRPr>
          </a:p>
        </p:txBody>
      </p:sp>
    </p:spTree>
    <p:extLst>
      <p:ext uri="{BB962C8B-B14F-4D97-AF65-F5344CB8AC3E}">
        <p14:creationId xmlns:p14="http://schemas.microsoft.com/office/powerpoint/2010/main" val="249294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F099B-B557-4B4D-BBF2-C7532FEA4CCA}"/>
              </a:ext>
            </a:extLst>
          </p:cNvPr>
          <p:cNvSpPr>
            <a:spLocks noGrp="1"/>
          </p:cNvSpPr>
          <p:nvPr>
            <p:ph idx="1"/>
          </p:nvPr>
        </p:nvSpPr>
        <p:spPr/>
        <p:txBody>
          <a:bodyPr/>
          <a:lstStyle/>
          <a:p>
            <a:r>
              <a:rPr lang="en-US" dirty="0">
                <a:solidFill>
                  <a:schemeClr val="accent1">
                    <a:lumMod val="50000"/>
                  </a:schemeClr>
                </a:solidFill>
              </a:rPr>
              <a:t>Background</a:t>
            </a:r>
            <a:r>
              <a:rPr lang="en-US" b="1" dirty="0">
                <a:solidFill>
                  <a:schemeClr val="accent1">
                    <a:lumMod val="50000"/>
                  </a:schemeClr>
                </a:solidFill>
              </a:rPr>
              <a:t> </a:t>
            </a:r>
          </a:p>
          <a:p>
            <a:r>
              <a:rPr lang="en-US" b="1" dirty="0">
                <a:solidFill>
                  <a:schemeClr val="accent1">
                    <a:lumMod val="50000"/>
                  </a:schemeClr>
                </a:solidFill>
              </a:rPr>
              <a:t>Research Questions </a:t>
            </a:r>
          </a:p>
          <a:p>
            <a:r>
              <a:rPr lang="en-AU" dirty="0">
                <a:solidFill>
                  <a:schemeClr val="accent1">
                    <a:lumMod val="50000"/>
                  </a:schemeClr>
                </a:solidFill>
              </a:rPr>
              <a:t>Study Area and Research Design </a:t>
            </a:r>
          </a:p>
          <a:p>
            <a:r>
              <a:rPr lang="en-US" dirty="0">
                <a:solidFill>
                  <a:schemeClr val="accent1">
                    <a:lumMod val="50000"/>
                  </a:schemeClr>
                </a:solidFill>
              </a:rPr>
              <a:t>Data and Methods </a:t>
            </a:r>
          </a:p>
          <a:p>
            <a:r>
              <a:rPr lang="en-US" dirty="0">
                <a:solidFill>
                  <a:schemeClr val="accent1">
                    <a:lumMod val="50000"/>
                  </a:schemeClr>
                </a:solidFill>
              </a:rPr>
              <a:t>Results </a:t>
            </a:r>
          </a:p>
          <a:p>
            <a:r>
              <a:rPr lang="en-US" dirty="0">
                <a:solidFill>
                  <a:schemeClr val="accent1">
                    <a:lumMod val="50000"/>
                  </a:schemeClr>
                </a:solidFill>
              </a:rPr>
              <a:t>Conclusion</a:t>
            </a:r>
          </a:p>
          <a:p>
            <a:endParaRPr lang="en-US" dirty="0"/>
          </a:p>
        </p:txBody>
      </p:sp>
      <p:sp>
        <p:nvSpPr>
          <p:cNvPr id="4" name="Title 1">
            <a:extLst>
              <a:ext uri="{FF2B5EF4-FFF2-40B4-BE49-F238E27FC236}">
                <a16:creationId xmlns:a16="http://schemas.microsoft.com/office/drawing/2014/main" id="{E9DC7BD1-CFD6-4113-8511-6944818628A4}"/>
              </a:ext>
            </a:extLst>
          </p:cNvPr>
          <p:cNvSpPr>
            <a:spLocks noGrp="1"/>
          </p:cNvSpPr>
          <p:nvPr>
            <p:ph type="title"/>
          </p:nvPr>
        </p:nvSpPr>
        <p:spPr>
          <a:solidFill>
            <a:srgbClr val="88BCCE"/>
          </a:solidFill>
        </p:spPr>
        <p:txBody>
          <a:bodyPr/>
          <a:lstStyle/>
          <a:p>
            <a:r>
              <a:rPr lang="en-US" b="1" dirty="0">
                <a:solidFill>
                  <a:srgbClr val="CCFFFF"/>
                </a:solidFill>
              </a:rPr>
              <a:t>Layout</a:t>
            </a:r>
          </a:p>
        </p:txBody>
      </p:sp>
    </p:spTree>
    <p:extLst>
      <p:ext uri="{BB962C8B-B14F-4D97-AF65-F5344CB8AC3E}">
        <p14:creationId xmlns:p14="http://schemas.microsoft.com/office/powerpoint/2010/main" val="410020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AC3D5-C52A-49B7-812B-2DCA4EF20AD4}"/>
              </a:ext>
            </a:extLst>
          </p:cNvPr>
          <p:cNvSpPr>
            <a:spLocks noGrp="1"/>
          </p:cNvSpPr>
          <p:nvPr>
            <p:ph idx="1"/>
          </p:nvPr>
        </p:nvSpPr>
        <p:spPr>
          <a:xfrm>
            <a:off x="838200" y="2073350"/>
            <a:ext cx="10515600" cy="4593264"/>
          </a:xfrm>
        </p:spPr>
        <p:txBody>
          <a:bodyPr>
            <a:normAutofit fontScale="92500" lnSpcReduction="20000"/>
          </a:bodyPr>
          <a:lstStyle/>
          <a:p>
            <a:pPr marL="514350" indent="-514350">
              <a:buAutoNum type="arabicParenBoth"/>
            </a:pPr>
            <a:r>
              <a:rPr lang="en-AU" b="1" dirty="0">
                <a:solidFill>
                  <a:srgbClr val="002060"/>
                </a:solidFill>
              </a:rPr>
              <a:t>How applicable are existing measurements to identify gentrifying areas? </a:t>
            </a:r>
          </a:p>
          <a:p>
            <a:pPr marL="971550" lvl="1" indent="-514350">
              <a:buAutoNum type="alphaUcPeriod"/>
            </a:pPr>
            <a:r>
              <a:rPr lang="en-AU" sz="2600" dirty="0">
                <a:solidFill>
                  <a:srgbClr val="C00000"/>
                </a:solidFill>
              </a:rPr>
              <a:t>Review existing census-based typology methods.</a:t>
            </a:r>
          </a:p>
          <a:p>
            <a:pPr marL="971550" lvl="1" indent="-514350">
              <a:buAutoNum type="alphaUcPeriod"/>
            </a:pPr>
            <a:r>
              <a:rPr lang="en-AU" sz="2600" dirty="0">
                <a:solidFill>
                  <a:srgbClr val="C00000"/>
                </a:solidFill>
              </a:rPr>
              <a:t>Replicate five gentrification typology distributions based on these census-based methods. </a:t>
            </a:r>
          </a:p>
          <a:p>
            <a:pPr marL="971550" lvl="1" indent="-514350">
              <a:buAutoNum type="alphaUcPeriod"/>
            </a:pPr>
            <a:r>
              <a:rPr lang="en-AU" sz="2600" dirty="0">
                <a:solidFill>
                  <a:srgbClr val="C00000"/>
                </a:solidFill>
              </a:rPr>
              <a:t>Compare five gentrification typology distributions with human-perceived gentrifying areas which are the areas people regarded as gentrifying</a:t>
            </a:r>
          </a:p>
          <a:p>
            <a:pPr marL="0" indent="0">
              <a:buNone/>
            </a:pPr>
            <a:r>
              <a:rPr lang="en-AU" b="1" dirty="0">
                <a:solidFill>
                  <a:srgbClr val="002060"/>
                </a:solidFill>
              </a:rPr>
              <a:t>(2) Can social media data approach incorporating human perception better identify gentrifying areas as compared to conventional census-based typologies? </a:t>
            </a:r>
          </a:p>
          <a:p>
            <a:pPr marL="971550" lvl="1" indent="-514350">
              <a:buAutoNum type="alphaUcPeriod"/>
            </a:pPr>
            <a:r>
              <a:rPr lang="en-AU" sz="2600" dirty="0">
                <a:solidFill>
                  <a:srgbClr val="C00000"/>
                </a:solidFill>
              </a:rPr>
              <a:t>Introduce a social media based framework which uses two gentrification indicators—nightlife activities and gentrification ambience—to capture a sense of gentrification. </a:t>
            </a:r>
          </a:p>
          <a:p>
            <a:pPr marL="971550" lvl="1" indent="-514350">
              <a:buAutoNum type="alphaUcPeriod"/>
            </a:pPr>
            <a:r>
              <a:rPr lang="en-AU" sz="2600" dirty="0">
                <a:solidFill>
                  <a:srgbClr val="C00000"/>
                </a:solidFill>
              </a:rPr>
              <a:t>Compare the sense of gentrification identified by this social media approach with human-perceived gentrifying areas. </a:t>
            </a:r>
          </a:p>
          <a:p>
            <a:pPr marL="0" indent="0">
              <a:buNone/>
            </a:pPr>
            <a:endParaRPr lang="en-AU" dirty="0">
              <a:solidFill>
                <a:srgbClr val="002060"/>
              </a:solidFill>
            </a:endParaRPr>
          </a:p>
          <a:p>
            <a:pPr marL="514350" indent="-514350">
              <a:buAutoNum type="alphaUcPeriod"/>
            </a:pPr>
            <a:endParaRPr lang="en-US" dirty="0">
              <a:solidFill>
                <a:srgbClr val="FF0000"/>
              </a:solidFill>
            </a:endParaRPr>
          </a:p>
        </p:txBody>
      </p:sp>
      <p:sp>
        <p:nvSpPr>
          <p:cNvPr id="4" name="Title 1">
            <a:extLst>
              <a:ext uri="{FF2B5EF4-FFF2-40B4-BE49-F238E27FC236}">
                <a16:creationId xmlns:a16="http://schemas.microsoft.com/office/drawing/2014/main" id="{CB818E92-76A7-4D5C-974B-6B324522CA58}"/>
              </a:ext>
            </a:extLst>
          </p:cNvPr>
          <p:cNvSpPr txBox="1">
            <a:spLocks noGrp="1"/>
          </p:cNvSpPr>
          <p:nvPr>
            <p:ph type="title"/>
          </p:nvPr>
        </p:nvSpPr>
        <p:spPr>
          <a:prstGeom prst="rect">
            <a:avLst/>
          </a:prstGeom>
          <a:solidFill>
            <a:srgbClr val="88BCC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CFFFF"/>
                </a:solidFill>
              </a:rPr>
              <a:t>Research Questions</a:t>
            </a:r>
          </a:p>
        </p:txBody>
      </p:sp>
    </p:spTree>
    <p:extLst>
      <p:ext uri="{BB962C8B-B14F-4D97-AF65-F5344CB8AC3E}">
        <p14:creationId xmlns:p14="http://schemas.microsoft.com/office/powerpoint/2010/main" val="90074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8F099B-B557-4B4D-BBF2-C7532FEA4CCA}"/>
              </a:ext>
            </a:extLst>
          </p:cNvPr>
          <p:cNvSpPr>
            <a:spLocks noGrp="1"/>
          </p:cNvSpPr>
          <p:nvPr>
            <p:ph idx="1"/>
          </p:nvPr>
        </p:nvSpPr>
        <p:spPr/>
        <p:txBody>
          <a:bodyPr/>
          <a:lstStyle/>
          <a:p>
            <a:r>
              <a:rPr lang="en-US" dirty="0">
                <a:solidFill>
                  <a:schemeClr val="accent1">
                    <a:lumMod val="50000"/>
                  </a:schemeClr>
                </a:solidFill>
              </a:rPr>
              <a:t>Background</a:t>
            </a:r>
            <a:r>
              <a:rPr lang="en-US" b="1" dirty="0">
                <a:solidFill>
                  <a:schemeClr val="accent1">
                    <a:lumMod val="50000"/>
                  </a:schemeClr>
                </a:solidFill>
              </a:rPr>
              <a:t> </a:t>
            </a:r>
          </a:p>
          <a:p>
            <a:r>
              <a:rPr lang="en-US" dirty="0">
                <a:solidFill>
                  <a:schemeClr val="accent1">
                    <a:lumMod val="50000"/>
                  </a:schemeClr>
                </a:solidFill>
              </a:rPr>
              <a:t>Research Questions </a:t>
            </a:r>
            <a:endParaRPr lang="en-US" b="1" dirty="0">
              <a:solidFill>
                <a:schemeClr val="accent1">
                  <a:lumMod val="50000"/>
                </a:schemeClr>
              </a:solidFill>
            </a:endParaRPr>
          </a:p>
          <a:p>
            <a:r>
              <a:rPr lang="en-AU" b="1" dirty="0">
                <a:solidFill>
                  <a:schemeClr val="accent1">
                    <a:lumMod val="50000"/>
                  </a:schemeClr>
                </a:solidFill>
              </a:rPr>
              <a:t>Study Area and Research Design </a:t>
            </a:r>
          </a:p>
          <a:p>
            <a:r>
              <a:rPr lang="en-US" dirty="0">
                <a:solidFill>
                  <a:schemeClr val="accent1">
                    <a:lumMod val="50000"/>
                  </a:schemeClr>
                </a:solidFill>
              </a:rPr>
              <a:t>Data and Methods </a:t>
            </a:r>
          </a:p>
          <a:p>
            <a:r>
              <a:rPr lang="en-US" dirty="0">
                <a:solidFill>
                  <a:schemeClr val="accent1">
                    <a:lumMod val="50000"/>
                  </a:schemeClr>
                </a:solidFill>
              </a:rPr>
              <a:t>Results </a:t>
            </a:r>
          </a:p>
          <a:p>
            <a:r>
              <a:rPr lang="en-US" dirty="0">
                <a:solidFill>
                  <a:schemeClr val="accent1">
                    <a:lumMod val="50000"/>
                  </a:schemeClr>
                </a:solidFill>
              </a:rPr>
              <a:t>Conclusion</a:t>
            </a:r>
          </a:p>
          <a:p>
            <a:endParaRPr lang="en-US" dirty="0"/>
          </a:p>
        </p:txBody>
      </p:sp>
      <p:sp>
        <p:nvSpPr>
          <p:cNvPr id="4" name="Title 1">
            <a:extLst>
              <a:ext uri="{FF2B5EF4-FFF2-40B4-BE49-F238E27FC236}">
                <a16:creationId xmlns:a16="http://schemas.microsoft.com/office/drawing/2014/main" id="{E9DC7BD1-CFD6-4113-8511-6944818628A4}"/>
              </a:ext>
            </a:extLst>
          </p:cNvPr>
          <p:cNvSpPr>
            <a:spLocks noGrp="1"/>
          </p:cNvSpPr>
          <p:nvPr>
            <p:ph type="title"/>
          </p:nvPr>
        </p:nvSpPr>
        <p:spPr>
          <a:solidFill>
            <a:srgbClr val="88BCCE"/>
          </a:solidFill>
        </p:spPr>
        <p:txBody>
          <a:bodyPr/>
          <a:lstStyle/>
          <a:p>
            <a:r>
              <a:rPr lang="en-US" b="1" dirty="0">
                <a:solidFill>
                  <a:srgbClr val="CCFFFF"/>
                </a:solidFill>
              </a:rPr>
              <a:t>Layout</a:t>
            </a:r>
          </a:p>
        </p:txBody>
      </p:sp>
    </p:spTree>
    <p:extLst>
      <p:ext uri="{BB962C8B-B14F-4D97-AF65-F5344CB8AC3E}">
        <p14:creationId xmlns:p14="http://schemas.microsoft.com/office/powerpoint/2010/main" val="1699563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2" name="Content Placeholder 3" descr="A close up of a map&#10;&#10;Description generated with high confidence"/>
          <p:cNvPicPr>
            <a:picLocks noGrp="1" noChangeAspect="1"/>
          </p:cNvPicPr>
          <p:nvPr>
            <p:ph idx="1"/>
          </p:nvPr>
        </p:nvPicPr>
        <p:blipFill rotWithShape="1">
          <a:blip r:embed="rId3"/>
          <a:srcRect t="1747"/>
          <a:stretch/>
        </p:blipFill>
        <p:spPr>
          <a:xfrm>
            <a:off x="20" y="-4763"/>
            <a:ext cx="12191980" cy="6857990"/>
          </a:xfrm>
          <a:prstGeom prst="rect">
            <a:avLst/>
          </a:prstGeom>
        </p:spPr>
      </p:pic>
      <p:sp>
        <p:nvSpPr>
          <p:cNvPr id="17" name="Down Arrow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4CBA066B-2EEB-4B8F-9699-A7DF288650E7}"/>
              </a:ext>
            </a:extLst>
          </p:cNvPr>
          <p:cNvSpPr txBox="1">
            <a:spLocks noGrp="1"/>
          </p:cNvSpPr>
          <p:nvPr>
            <p:ph type="title"/>
          </p:nvPr>
        </p:nvSpPr>
        <p:spPr>
          <a:xfrm>
            <a:off x="1028700" y="190501"/>
            <a:ext cx="2886075" cy="2486024"/>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bg1"/>
                </a:solidFill>
              </a:rPr>
              <a:t>Study Area: Salt Lake City</a:t>
            </a:r>
          </a:p>
        </p:txBody>
      </p:sp>
    </p:spTree>
    <p:extLst>
      <p:ext uri="{BB962C8B-B14F-4D97-AF65-F5344CB8AC3E}">
        <p14:creationId xmlns:p14="http://schemas.microsoft.com/office/powerpoint/2010/main" val="2567153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5077</TotalTime>
  <Words>2193</Words>
  <Application>Microsoft Office PowerPoint</Application>
  <PresentationFormat>Widescreen</PresentationFormat>
  <Paragraphs>316</Paragraphs>
  <Slides>50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PMingLiU</vt:lpstr>
      <vt:lpstr>Arial</vt:lpstr>
      <vt:lpstr>Calibri</vt:lpstr>
      <vt:lpstr>Calibri Light</vt:lpstr>
      <vt:lpstr>Times New Roman</vt:lpstr>
      <vt:lpstr>Office Theme</vt:lpstr>
      <vt:lpstr>Developing a Data Mining Framework to Identify a Sense of Gentrification through Social Media Data:</vt:lpstr>
      <vt:lpstr>Layout</vt:lpstr>
      <vt:lpstr>Background</vt:lpstr>
      <vt:lpstr>Research Gaps</vt:lpstr>
      <vt:lpstr>PowerPoint Presentation</vt:lpstr>
      <vt:lpstr>Layout</vt:lpstr>
      <vt:lpstr>Research Questions</vt:lpstr>
      <vt:lpstr>Layout</vt:lpstr>
      <vt:lpstr>Study Area: Salt Lake City</vt:lpstr>
      <vt:lpstr>PowerPoint Presentation</vt:lpstr>
      <vt:lpstr>Layout</vt:lpstr>
      <vt:lpstr>  </vt:lpstr>
      <vt:lpstr>Data 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Layout</vt:lpstr>
      <vt:lpstr>PowerPoint Presentation</vt:lpstr>
      <vt:lpstr>Human-Perceived Gentrifying Areas </vt:lpstr>
      <vt:lpstr>PowerPoint Presentation</vt:lpstr>
      <vt:lpstr>PowerPoint Presentation</vt:lpstr>
      <vt:lpstr>Census-Based Gentrification Typology 1</vt:lpstr>
      <vt:lpstr>Census-Based Gentrification Typology 2</vt:lpstr>
      <vt:lpstr>Census-Based Gentrification Typology 3</vt:lpstr>
      <vt:lpstr>Census-Based Gentrification Typology 4</vt:lpstr>
      <vt:lpstr>Census-Based Gentrification Typology 5</vt:lpstr>
      <vt:lpstr>PowerPoint Presentation</vt:lpstr>
      <vt:lpstr>PowerPoint Presentation</vt:lpstr>
      <vt:lpstr>The Pattern of Instagram Night Posts in 2013</vt:lpstr>
      <vt:lpstr>The Pattern of Instagram Night Posts in 2014</vt:lpstr>
      <vt:lpstr>The Pattern of Instagram Night Posts in 2015</vt:lpstr>
      <vt:lpstr>PowerPoint Presentation</vt:lpstr>
      <vt:lpstr>The Patterns of Gentrification Keywords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Layout</vt:lpstr>
      <vt:lpstr>Conclusions</vt:lpstr>
      <vt:lpstr>Challenges and Future Works</vt:lpstr>
      <vt:lpstr>Thank you for your participation and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karie</dc:creator>
  <cp:lastModifiedBy>apple.karie@gmail.com</cp:lastModifiedBy>
  <cp:revision>124</cp:revision>
  <dcterms:created xsi:type="dcterms:W3CDTF">2017-07-07T04:38:31Z</dcterms:created>
  <dcterms:modified xsi:type="dcterms:W3CDTF">2017-12-27T04:21:35Z</dcterms:modified>
</cp:coreProperties>
</file>